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58" r:id="rId5"/>
    <p:sldId id="261" r:id="rId6"/>
    <p:sldId id="263" r:id="rId7"/>
    <p:sldId id="280" r:id="rId8"/>
    <p:sldId id="262" r:id="rId9"/>
    <p:sldId id="264" r:id="rId10"/>
    <p:sldId id="265" r:id="rId11"/>
    <p:sldId id="281" r:id="rId12"/>
    <p:sldId id="266" r:id="rId13"/>
    <p:sldId id="267" r:id="rId14"/>
    <p:sldId id="282" r:id="rId15"/>
    <p:sldId id="273" r:id="rId16"/>
    <p:sldId id="284" r:id="rId17"/>
    <p:sldId id="276" r:id="rId18"/>
    <p:sldId id="274" r:id="rId19"/>
    <p:sldId id="275" r:id="rId20"/>
    <p:sldId id="283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8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3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9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6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7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9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0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5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5EEF-1E67-4BE1-8EF6-A79EBCE3E6D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97EF-4355-4336-A96E-AFBAF99A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21092"/>
            <a:ext cx="7772400" cy="2387600"/>
          </a:xfrm>
        </p:spPr>
        <p:txBody>
          <a:bodyPr/>
          <a:lstStyle/>
          <a:p>
            <a:r>
              <a:rPr lang="en-US" dirty="0"/>
              <a:t>Irrigation management in Pumpkins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2874920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Yi Wang</a:t>
            </a:r>
          </a:p>
          <a:p>
            <a:r>
              <a:rPr lang="en-US" dirty="0"/>
              <a:t>Assistant Professor, Sustainable Vegetable Production</a:t>
            </a:r>
          </a:p>
          <a:p>
            <a:r>
              <a:rPr lang="en-US" dirty="0"/>
              <a:t>Department of Horticulture</a:t>
            </a:r>
          </a:p>
          <a:p>
            <a:r>
              <a:rPr lang="en-US" dirty="0"/>
              <a:t>University of Wisconsin – Madison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960"/>
            <a:ext cx="3574473" cy="232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4534960"/>
            <a:ext cx="3258482" cy="2327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4534960"/>
            <a:ext cx="3532909" cy="23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1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468"/>
            <a:ext cx="7886700" cy="1325563"/>
          </a:xfrm>
        </p:spPr>
        <p:txBody>
          <a:bodyPr/>
          <a:lstStyle/>
          <a:p>
            <a:r>
              <a:rPr lang="en-US" dirty="0"/>
              <a:t>How to measure soil water content for pumpkins?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9551"/>
            <a:ext cx="7886700" cy="4727968"/>
          </a:xfrm>
        </p:spPr>
        <p:txBody>
          <a:bodyPr>
            <a:normAutofit/>
          </a:bodyPr>
          <a:lstStyle/>
          <a:p>
            <a:r>
              <a:rPr lang="en-US" sz="3200" dirty="0"/>
              <a:t>In order to measure soil water content, soil moisture probes can be installed at different soil depths</a:t>
            </a:r>
          </a:p>
          <a:p>
            <a:pPr lvl="1"/>
            <a:r>
              <a:rPr lang="en-US" sz="2800" dirty="0"/>
              <a:t>In the primary rooting zone (top 12 inches)</a:t>
            </a:r>
          </a:p>
          <a:p>
            <a:pPr lvl="1"/>
            <a:r>
              <a:rPr lang="en-US" sz="2800" dirty="0"/>
              <a:t>Near the bottom of where the thickly branched lateral roots grow (18-24 inches)</a:t>
            </a:r>
          </a:p>
          <a:p>
            <a:r>
              <a:rPr lang="en-US" sz="3200" dirty="0"/>
              <a:t>One of the most cost effective and reliable soil moisture probes is the </a:t>
            </a:r>
            <a:r>
              <a:rPr lang="en-US" sz="3200" dirty="0" err="1"/>
              <a:t>Watermark</a:t>
            </a:r>
            <a:r>
              <a:rPr lang="en-US" sz="3200" baseline="30000" dirty="0" err="1"/>
              <a:t>TM</a:t>
            </a:r>
            <a:r>
              <a:rPr lang="en-US" sz="3200" dirty="0"/>
              <a:t> sensor – about $50 per sensor</a:t>
            </a:r>
          </a:p>
        </p:txBody>
      </p:sp>
    </p:spTree>
    <p:extLst>
      <p:ext uri="{BB962C8B-B14F-4D97-AF65-F5344CB8AC3E}">
        <p14:creationId xmlns:p14="http://schemas.microsoft.com/office/powerpoint/2010/main" val="373398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5A0C-C900-C741-908D-87B44C46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604"/>
            <a:ext cx="7886700" cy="1325563"/>
          </a:xfrm>
        </p:spPr>
        <p:txBody>
          <a:bodyPr/>
          <a:lstStyle/>
          <a:p>
            <a:r>
              <a:rPr lang="en-US" dirty="0"/>
              <a:t>How to measure soil water content for pumpkins?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9D1B0-5862-9B46-9BE6-9E91CA7A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9548"/>
            <a:ext cx="7886700" cy="4351338"/>
          </a:xfrm>
        </p:spPr>
        <p:txBody>
          <a:bodyPr/>
          <a:lstStyle/>
          <a:p>
            <a:r>
              <a:rPr lang="en-US" dirty="0" err="1"/>
              <a:t>Watermark</a:t>
            </a:r>
            <a:r>
              <a:rPr lang="en-US" baseline="30000" dirty="0" err="1"/>
              <a:t>TM</a:t>
            </a:r>
            <a:r>
              <a:rPr lang="en-US" dirty="0"/>
              <a:t> sensor </a:t>
            </a:r>
          </a:p>
          <a:p>
            <a:pPr lvl="1"/>
            <a:r>
              <a:rPr lang="en-US" dirty="0"/>
              <a:t>Measures the soil water tension – how easy plants can extract water from the soil</a:t>
            </a:r>
          </a:p>
          <a:p>
            <a:pPr lvl="1"/>
            <a:r>
              <a:rPr lang="en-US" dirty="0"/>
              <a:t>There is a negative relationship between soil water tension and available soil water content</a:t>
            </a:r>
          </a:p>
          <a:p>
            <a:r>
              <a:rPr lang="en-US" dirty="0"/>
              <a:t>Sensors can be permanently installed in the soil, wires from the sensors are attached to a handheld unit that shows readings</a:t>
            </a:r>
            <a:r>
              <a:rPr lang="en-US" baseline="30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8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87" y="132462"/>
            <a:ext cx="3326130" cy="3155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52" y="1047514"/>
            <a:ext cx="7886700" cy="1325563"/>
          </a:xfrm>
        </p:spPr>
        <p:txBody>
          <a:bodyPr/>
          <a:lstStyle/>
          <a:p>
            <a:r>
              <a:rPr lang="en-US" dirty="0" err="1"/>
              <a:t>WaterMark</a:t>
            </a:r>
            <a:r>
              <a:rPr lang="en-US" dirty="0"/>
              <a:t> Sensor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61690"/>
              </p:ext>
            </p:extLst>
          </p:nvPr>
        </p:nvGraphicFramePr>
        <p:xfrm>
          <a:off x="82735" y="3256888"/>
          <a:ext cx="8926794" cy="348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7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Advantage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Disadvantage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315">
                <a:tc>
                  <a:txBody>
                    <a:bodyPr/>
                    <a:lstStyle/>
                    <a:p>
                      <a:r>
                        <a:rPr lang="en-US" sz="2400" dirty="0" err="1"/>
                        <a:t>WaterMark</a:t>
                      </a:r>
                      <a:r>
                        <a:rPr lang="en-US" sz="2400" dirty="0"/>
                        <a:t> 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measure a large area (8-inch diameter)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Inexpensive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soil does not dry out, little maintenance is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Relatively inaccurate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Performs poorly in sandy soils due to slow reaction time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Susceptible to drying; must be dug out and reset when this occurs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01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7061"/>
            <a:ext cx="7886700" cy="1325563"/>
          </a:xfrm>
        </p:spPr>
        <p:txBody>
          <a:bodyPr/>
          <a:lstStyle/>
          <a:p>
            <a:r>
              <a:rPr lang="en-US" dirty="0"/>
              <a:t>Soil moisture sensor for pumpkin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2621"/>
            <a:ext cx="7886700" cy="4351338"/>
          </a:xfrm>
        </p:spPr>
        <p:txBody>
          <a:bodyPr/>
          <a:lstStyle/>
          <a:p>
            <a:r>
              <a:rPr lang="en-US" dirty="0"/>
              <a:t>Readings of the Watermark sensor range from 0 to 200 (</a:t>
            </a:r>
            <a:r>
              <a:rPr lang="en-US" dirty="0" err="1"/>
              <a:t>centibars</a:t>
            </a:r>
            <a:r>
              <a:rPr lang="en-US" dirty="0"/>
              <a:t>)</a:t>
            </a:r>
          </a:p>
          <a:p>
            <a:r>
              <a:rPr lang="en-US" dirty="0"/>
              <a:t>Sensor readings at which to start irrigation differ between soil types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92255"/>
              </p:ext>
            </p:extLst>
          </p:nvPr>
        </p:nvGraphicFramePr>
        <p:xfrm>
          <a:off x="807720" y="3491807"/>
          <a:ext cx="752856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280">
                  <a:extLst>
                    <a:ext uri="{9D8B030D-6E8A-4147-A177-3AD203B41FA5}">
                      <a16:colId xmlns:a16="http://schemas.microsoft.com/office/drawing/2014/main" val="3332503083"/>
                    </a:ext>
                  </a:extLst>
                </a:gridCol>
                <a:gridCol w="3764280">
                  <a:extLst>
                    <a:ext uri="{9D8B030D-6E8A-4147-A177-3AD203B41FA5}">
                      <a16:colId xmlns:a16="http://schemas.microsoft.com/office/drawing/2014/main" val="859454143"/>
                    </a:ext>
                  </a:extLst>
                </a:gridCol>
              </a:tblGrid>
              <a:tr h="761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Soil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Irrigation</a:t>
                      </a:r>
                      <a:r>
                        <a:rPr lang="en-US" sz="2400" baseline="0" dirty="0"/>
                        <a:t> started at </a:t>
                      </a:r>
                    </a:p>
                    <a:p>
                      <a:pPr algn="ctr"/>
                      <a:r>
                        <a:rPr lang="en-US" sz="2400" i="1" baseline="0" dirty="0"/>
                        <a:t>(</a:t>
                      </a:r>
                      <a:r>
                        <a:rPr lang="en-US" sz="2400" i="1" baseline="0" dirty="0" err="1"/>
                        <a:t>centibars</a:t>
                      </a:r>
                      <a:r>
                        <a:rPr lang="en-US" sz="2400" i="1" baseline="0" dirty="0"/>
                        <a:t>)</a:t>
                      </a:r>
                      <a:endParaRPr lang="en-US" sz="2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1324328"/>
                  </a:ext>
                </a:extLst>
              </a:tr>
              <a:tr h="422903">
                <a:tc>
                  <a:txBody>
                    <a:bodyPr/>
                    <a:lstStyle/>
                    <a:p>
                      <a:r>
                        <a:rPr lang="en-US" sz="2400" dirty="0"/>
                        <a:t>Loamy</a:t>
                      </a:r>
                      <a:r>
                        <a:rPr lang="en-US" sz="2400" baseline="0" dirty="0"/>
                        <a:t> sand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381342"/>
                  </a:ext>
                </a:extLst>
              </a:tr>
              <a:tr h="422903">
                <a:tc>
                  <a:txBody>
                    <a:bodyPr/>
                    <a:lstStyle/>
                    <a:p>
                      <a:r>
                        <a:rPr lang="en-US" sz="2400" dirty="0"/>
                        <a:t>Sandy loam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50-70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258074"/>
                  </a:ext>
                </a:extLst>
              </a:tr>
              <a:tr h="422903">
                <a:tc>
                  <a:txBody>
                    <a:bodyPr/>
                    <a:lstStyle/>
                    <a:p>
                      <a:r>
                        <a:rPr lang="en-US" sz="2400" dirty="0"/>
                        <a:t>Loam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60-90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022562"/>
                  </a:ext>
                </a:extLst>
              </a:tr>
              <a:tr h="422903">
                <a:tc>
                  <a:txBody>
                    <a:bodyPr/>
                    <a:lstStyle/>
                    <a:p>
                      <a:r>
                        <a:rPr lang="en-US" sz="2400" dirty="0"/>
                        <a:t>Silt loam,</a:t>
                      </a:r>
                      <a:r>
                        <a:rPr lang="en-US" sz="2400" baseline="0" dirty="0"/>
                        <a:t> silt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70-90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719677"/>
                  </a:ext>
                </a:extLst>
              </a:tr>
              <a:tr h="422903">
                <a:tc>
                  <a:txBody>
                    <a:bodyPr/>
                    <a:lstStyle/>
                    <a:p>
                      <a:r>
                        <a:rPr lang="en-US" sz="2400" dirty="0"/>
                        <a:t>Clay</a:t>
                      </a:r>
                      <a:r>
                        <a:rPr lang="en-US" sz="2400" baseline="0" dirty="0"/>
                        <a:t> loam or clay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90-120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659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68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4A3E-A16C-6247-92F6-DC2038FC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Pumpkin irrigation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6420-0FDD-6A43-9174-D0CBC1692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50401" cy="4621670"/>
          </a:xfrm>
        </p:spPr>
        <p:txBody>
          <a:bodyPr/>
          <a:lstStyle/>
          <a:p>
            <a:r>
              <a:rPr lang="en-US" dirty="0"/>
              <a:t>Pumpkins need at least one inch of water every week, particularly during bloom and fruit development </a:t>
            </a:r>
          </a:p>
          <a:p>
            <a:r>
              <a:rPr lang="en-US" dirty="0"/>
              <a:t>As plants grow, notice if leaves wilt in the middle of the day. If so, they need water </a:t>
            </a:r>
          </a:p>
          <a:p>
            <a:r>
              <a:rPr lang="en-US" dirty="0"/>
              <a:t>Sprinkler and drip irrigation are commonly used to irrigate pumpkins</a:t>
            </a:r>
          </a:p>
        </p:txBody>
      </p:sp>
    </p:spTree>
    <p:extLst>
      <p:ext uri="{BB962C8B-B14F-4D97-AF65-F5344CB8AC3E}">
        <p14:creationId xmlns:p14="http://schemas.microsoft.com/office/powerpoint/2010/main" val="191699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540F-94DF-BC4D-A630-099FC728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645"/>
            <a:ext cx="7886700" cy="1325563"/>
          </a:xfrm>
        </p:spPr>
        <p:txBody>
          <a:bodyPr/>
          <a:lstStyle/>
          <a:p>
            <a:r>
              <a:rPr lang="en-US" dirty="0"/>
              <a:t>Irrigation systems for pumpkins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8144-933C-F84F-82C6-117FD0365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208"/>
            <a:ext cx="769394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Sprinkler irrigation can be effective </a:t>
            </a:r>
          </a:p>
          <a:p>
            <a:pPr lvl="1"/>
            <a:r>
              <a:rPr lang="en-US" dirty="0"/>
              <a:t>Solid set and traveler hose wheel </a:t>
            </a:r>
          </a:p>
          <a:p>
            <a:pPr lvl="1"/>
            <a:r>
              <a:rPr lang="en-US" dirty="0"/>
              <a:t>Irrigation efficiency typically 60 – 75%</a:t>
            </a:r>
          </a:p>
          <a:p>
            <a:r>
              <a:rPr lang="en-US" dirty="0"/>
              <a:t>When irrigating vine crops, even a few hours of crown wetness can damage the root system </a:t>
            </a:r>
          </a:p>
          <a:p>
            <a:r>
              <a:rPr lang="en-US" dirty="0"/>
              <a:t>Therefore it is important to keep water away from the crown of the plant </a:t>
            </a:r>
          </a:p>
          <a:p>
            <a:r>
              <a:rPr lang="en-US" dirty="0"/>
              <a:t>Downside of sprinkler irrigation</a:t>
            </a:r>
          </a:p>
          <a:p>
            <a:pPr lvl="1"/>
            <a:r>
              <a:rPr lang="en-US" dirty="0"/>
              <a:t>May lead to increased disease problems due to moisture on the foliage </a:t>
            </a:r>
          </a:p>
          <a:p>
            <a:pPr lvl="1"/>
            <a:r>
              <a:rPr lang="en-US" dirty="0"/>
              <a:t>Also may increase weed pressure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07F5D-8660-6641-8CAA-98DD6B23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68" y="5123157"/>
            <a:ext cx="3084166" cy="17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4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05AB-3199-7444-9706-1FEC80F4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 of sprinkler irrigation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289F0-C1C8-E843-B172-219468D0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Pumpkins are monoecious plants and most of them depend on pollinators for fruit set</a:t>
            </a:r>
          </a:p>
          <a:p>
            <a:r>
              <a:rPr lang="en-US" dirty="0"/>
              <a:t>Pumpkin fields are generally pollination deficient</a:t>
            </a:r>
          </a:p>
          <a:p>
            <a:pPr lvl="1"/>
            <a:r>
              <a:rPr lang="en-US" dirty="0"/>
              <a:t>Pollinator limitation </a:t>
            </a:r>
          </a:p>
          <a:p>
            <a:pPr lvl="1"/>
            <a:r>
              <a:rPr lang="en-US" dirty="0"/>
              <a:t>Suboptimal flower sex ratio</a:t>
            </a:r>
          </a:p>
          <a:p>
            <a:pPr lvl="1"/>
            <a:r>
              <a:rPr lang="en-US" dirty="0"/>
              <a:t>Exploitative competition between invasive ants and bees</a:t>
            </a:r>
          </a:p>
          <a:p>
            <a:r>
              <a:rPr lang="en-US" dirty="0"/>
              <a:t>Sprinkler irrigation fills water in flowers</a:t>
            </a:r>
          </a:p>
          <a:p>
            <a:r>
              <a:rPr lang="en-US" dirty="0"/>
              <a:t>Bees visited water-filled flowers, but, did not land</a:t>
            </a:r>
          </a:p>
          <a:p>
            <a:r>
              <a:rPr lang="en-US" dirty="0"/>
              <a:t>Water-held flowers set no fruits</a:t>
            </a:r>
          </a:p>
          <a:p>
            <a:r>
              <a:rPr lang="en-US" dirty="0"/>
              <a:t>Sprinkler irrigation, despite covers a large area effectively, may not be an appropriate irrigation method for pumpkin during flowering period</a:t>
            </a:r>
          </a:p>
        </p:txBody>
      </p:sp>
    </p:spTree>
    <p:extLst>
      <p:ext uri="{BB962C8B-B14F-4D97-AF65-F5344CB8AC3E}">
        <p14:creationId xmlns:p14="http://schemas.microsoft.com/office/powerpoint/2010/main" val="83000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B060-6589-354B-B6CF-E62DFE6D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application uniformity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FFB3-47B5-0F4C-8D55-99EB5827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13600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purpose is to know precisely how much water is being applied – application rate (inches per hour)</a:t>
            </a:r>
          </a:p>
          <a:p>
            <a:r>
              <a:rPr lang="en-US" dirty="0"/>
              <a:t>Place catch cans in different spots within the field and collect water for a set period of time</a:t>
            </a:r>
          </a:p>
          <a:p>
            <a:pPr lvl="1"/>
            <a:r>
              <a:rPr lang="en-US" dirty="0"/>
              <a:t>Place at both ends of the system</a:t>
            </a:r>
          </a:p>
          <a:p>
            <a:pPr lvl="1"/>
            <a:r>
              <a:rPr lang="en-US" dirty="0"/>
              <a:t>If there is a slope, place at the highest and lowest points</a:t>
            </a:r>
          </a:p>
          <a:p>
            <a:r>
              <a:rPr lang="en-US" dirty="0"/>
              <a:t>Differences in water collected among the catch cans can tell you how uniform the application is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10D90-73E2-474F-9395-55519D80F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36" y="4572000"/>
            <a:ext cx="1447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6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0712-F1E4-704A-AE66-76A816B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0" y="125284"/>
            <a:ext cx="7886700" cy="1325563"/>
          </a:xfrm>
        </p:spPr>
        <p:txBody>
          <a:bodyPr/>
          <a:lstStyle/>
          <a:p>
            <a:r>
              <a:rPr lang="en-US" dirty="0"/>
              <a:t>Irrigation systems for pumpkins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F25B-0892-684E-B716-514BB07F4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0" y="1342359"/>
            <a:ext cx="7886700" cy="4351338"/>
          </a:xfrm>
        </p:spPr>
        <p:txBody>
          <a:bodyPr/>
          <a:lstStyle/>
          <a:p>
            <a:r>
              <a:rPr lang="en-US" dirty="0"/>
              <a:t>Drip irrigation works the best to supply adequate moisture to pumpkins without wetting the foliage</a:t>
            </a:r>
          </a:p>
          <a:p>
            <a:r>
              <a:rPr lang="en-US" dirty="0"/>
              <a:t>Irrigation efficiency usually 80 – 90%</a:t>
            </a:r>
          </a:p>
          <a:p>
            <a:r>
              <a:rPr lang="en-US" dirty="0"/>
              <a:t>It is a much more water efficient system </a:t>
            </a:r>
          </a:p>
          <a:p>
            <a:pPr lvl="1"/>
            <a:r>
              <a:rPr lang="en-US" dirty="0"/>
              <a:t>Better fertilizer management</a:t>
            </a:r>
          </a:p>
          <a:p>
            <a:pPr lvl="1"/>
            <a:r>
              <a:rPr lang="en-US" dirty="0"/>
              <a:t>Reduced water use</a:t>
            </a:r>
          </a:p>
          <a:p>
            <a:pPr lvl="1"/>
            <a:r>
              <a:rPr lang="en-US" dirty="0"/>
              <a:t>Improved pest and weed control</a:t>
            </a:r>
          </a:p>
          <a:p>
            <a:pPr lvl="1"/>
            <a:r>
              <a:rPr lang="en-US" dirty="0"/>
              <a:t>Increased marketable yield</a:t>
            </a:r>
          </a:p>
          <a:p>
            <a:r>
              <a:rPr lang="en-US" dirty="0"/>
              <a:t>However, cost relative to crop value may be hard to justify in all cases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40BC3-D721-EC40-997A-BB6DBE51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3" y="5309377"/>
            <a:ext cx="3159236" cy="2342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3FAD5-3CCE-1A45-A572-5506E38F7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67" y="5289383"/>
            <a:ext cx="1591558" cy="21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A1B0-1413-B849-B987-58220447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Drip irrigation system for pumpkins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2BED-B947-A946-9AC8-ED16A2A2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15" y="2073598"/>
            <a:ext cx="8329370" cy="5032375"/>
          </a:xfrm>
        </p:spPr>
        <p:txBody>
          <a:bodyPr>
            <a:normAutofit/>
          </a:bodyPr>
          <a:lstStyle/>
          <a:p>
            <a:r>
              <a:rPr lang="en-US" dirty="0"/>
              <a:t>Most drip tapes operate at 10 – 20 psi depending on field condition</a:t>
            </a:r>
          </a:p>
          <a:p>
            <a:r>
              <a:rPr lang="en-US" dirty="0"/>
              <a:t>Emitters may be spaced from 4 to 36 inches apart and come in a variety of flow rates</a:t>
            </a:r>
          </a:p>
          <a:p>
            <a:r>
              <a:rPr lang="en-US" dirty="0"/>
              <a:t>Pressure compensating emitters (PC) provides the best application uniformity</a:t>
            </a:r>
          </a:p>
          <a:p>
            <a:r>
              <a:rPr lang="en-US" dirty="0"/>
              <a:t>Drip irrigation systems are usually operated every day or every few days to maintain optimal soil moisture</a:t>
            </a:r>
          </a:p>
        </p:txBody>
      </p:sp>
    </p:spTree>
    <p:extLst>
      <p:ext uri="{BB962C8B-B14F-4D97-AF65-F5344CB8AC3E}">
        <p14:creationId xmlns:p14="http://schemas.microsoft.com/office/powerpoint/2010/main" val="389129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Pumpkin irrigation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8096896" cy="48031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Pumpkins are big water users</a:t>
            </a:r>
          </a:p>
          <a:p>
            <a:r>
              <a:rPr lang="en-US" dirty="0"/>
              <a:t>Proper irrigation is critical for pumpkin production</a:t>
            </a:r>
          </a:p>
          <a:p>
            <a:r>
              <a:rPr lang="en-US" dirty="0"/>
              <a:t>Optimal irrigation management produces large, healthy plants, and maximum yield and superior quality of pumpkin fruits</a:t>
            </a:r>
          </a:p>
          <a:p>
            <a:r>
              <a:rPr lang="en-US" dirty="0"/>
              <a:t>Under-irrigation causes yield reduction, increased blossom end rot, and irregularly shaped pumpkin</a:t>
            </a:r>
          </a:p>
          <a:p>
            <a:r>
              <a:rPr lang="en-US" dirty="0"/>
              <a:t>Over-irrigation increases disease susceptibility, particularly powdery mildew, causes more fruit rots, lowers water use efficiency, and leads to nutrient leaching – ongoing water quality issue</a:t>
            </a:r>
          </a:p>
        </p:txBody>
      </p:sp>
    </p:spTree>
    <p:extLst>
      <p:ext uri="{BB962C8B-B14F-4D97-AF65-F5344CB8AC3E}">
        <p14:creationId xmlns:p14="http://schemas.microsoft.com/office/powerpoint/2010/main" val="141214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EDC5-090A-6246-AF18-8263C271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Drip irrigation + plastic mulch for pumpkins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7F78-EF90-5942-8A5A-7AFD44D70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9612"/>
            <a:ext cx="5679160" cy="4351338"/>
          </a:xfrm>
        </p:spPr>
        <p:txBody>
          <a:bodyPr/>
          <a:lstStyle/>
          <a:p>
            <a:r>
              <a:rPr lang="en-US" dirty="0"/>
              <a:t>Drip irrigation works particularly well with black plastic mulch that can help keep moisture in the soil </a:t>
            </a:r>
          </a:p>
          <a:p>
            <a:r>
              <a:rPr lang="en-US" dirty="0"/>
              <a:t>Besides, plastic mulch raises the soil temperature in the early season, so you can add 1-3 weeks to the growing season</a:t>
            </a:r>
          </a:p>
          <a:p>
            <a:r>
              <a:rPr lang="en-US" dirty="0"/>
              <a:t>Plastic mulch also keeps pest and weed pressure down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3FF257-8DE2-784C-8A0A-B7BA285C659E}"/>
              </a:ext>
            </a:extLst>
          </p:cNvPr>
          <p:cNvGrpSpPr/>
          <p:nvPr/>
        </p:nvGrpSpPr>
        <p:grpSpPr>
          <a:xfrm>
            <a:off x="6205364" y="1983785"/>
            <a:ext cx="3010674" cy="4781227"/>
            <a:chOff x="6251858" y="2076773"/>
            <a:chExt cx="3010674" cy="47812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5A5585-7D14-8041-8301-94DE6ABA1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036" y="2076773"/>
              <a:ext cx="3003496" cy="30034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8BBEDE-709D-754F-A84C-2435B3263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858" y="4959458"/>
              <a:ext cx="2985129" cy="1898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80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34AB-C056-4A45-8F3D-C9343821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7EE6C9-DAAC-D547-9DEE-C9DB739F9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F85AFC-99E2-F344-B057-DD84FD1408FD}"/>
              </a:ext>
            </a:extLst>
          </p:cNvPr>
          <p:cNvSpPr txBox="1"/>
          <p:nvPr/>
        </p:nvSpPr>
        <p:spPr>
          <a:xfrm>
            <a:off x="5563892" y="6534834"/>
            <a:ext cx="368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 University of Tennessee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3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419E-B0C5-BD43-A2B8-5C15C79B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FB793-414C-1F44-BDAF-55BFFFC3B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07" y="1566702"/>
            <a:ext cx="8395723" cy="5291297"/>
          </a:xfrm>
        </p:spPr>
        <p:txBody>
          <a:bodyPr>
            <a:normAutofit/>
          </a:bodyPr>
          <a:lstStyle/>
          <a:p>
            <a:r>
              <a:rPr lang="en-US" dirty="0"/>
              <a:t>Good irrigation management of pumpkin requires</a:t>
            </a:r>
          </a:p>
          <a:p>
            <a:pPr lvl="1"/>
            <a:r>
              <a:rPr lang="en-US" dirty="0"/>
              <a:t>An understanding of the soil-plant-water relationship</a:t>
            </a:r>
          </a:p>
          <a:p>
            <a:pPr lvl="1"/>
            <a:r>
              <a:rPr lang="en-US" dirty="0"/>
              <a:t>A properly designed and maintained irrigation system, and a knowledge of the system uniformity and efficiency</a:t>
            </a:r>
          </a:p>
          <a:p>
            <a:pPr lvl="1"/>
            <a:r>
              <a:rPr lang="en-US" dirty="0"/>
              <a:t>Proper irrigation management based on:</a:t>
            </a:r>
          </a:p>
          <a:p>
            <a:pPr lvl="2"/>
            <a:r>
              <a:rPr lang="en-US" dirty="0"/>
              <a:t>Soil type</a:t>
            </a:r>
          </a:p>
          <a:p>
            <a:pPr lvl="2"/>
            <a:r>
              <a:rPr lang="en-US" dirty="0"/>
              <a:t>Weather and its effects on crop demand</a:t>
            </a:r>
          </a:p>
          <a:p>
            <a:pPr lvl="2"/>
            <a:r>
              <a:rPr lang="en-US" dirty="0"/>
              <a:t>Stage of crop growth</a:t>
            </a:r>
          </a:p>
          <a:p>
            <a:r>
              <a:rPr lang="en-US" dirty="0"/>
              <a:t>Each component requires a commitment to proper management that can result in maximal yield per applied irrigation water (water productivity), and will optimize the long-term health and productivity of your pumpkin crop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28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C3D2-B1F4-C749-A692-90B847AD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59C673-8994-9744-A47B-BD78CD40E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359009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880F900-3370-2E48-8450-E1A0CAD77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254" y="3969357"/>
            <a:ext cx="5390866" cy="2888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9A361-7004-BB47-9615-71B8C9AF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DC1133-B879-724C-A4BE-5CDF6661A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12" y="3110841"/>
            <a:ext cx="5449118" cy="368018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59DD9F-4FF6-4E4E-8B49-B6B50131B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32" y="-75833"/>
            <a:ext cx="6837528" cy="2993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5A0BF2-6813-FE4B-8239-FB647FBBD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" y="0"/>
            <a:ext cx="4898031" cy="40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7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0435"/>
            <a:ext cx="7886700" cy="1325563"/>
          </a:xfrm>
        </p:spPr>
        <p:txBody>
          <a:bodyPr/>
          <a:lstStyle/>
          <a:p>
            <a:r>
              <a:rPr lang="en-US" dirty="0"/>
              <a:t>Pumpkin irrigation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8302"/>
            <a:ext cx="7886700" cy="4351338"/>
          </a:xfrm>
        </p:spPr>
        <p:txBody>
          <a:bodyPr/>
          <a:lstStyle/>
          <a:p>
            <a:r>
              <a:rPr lang="en-US" dirty="0"/>
              <a:t>Proper irrigation is critical at different growing stages of pumpkins</a:t>
            </a:r>
          </a:p>
          <a:p>
            <a:pPr lvl="1"/>
            <a:r>
              <a:rPr lang="en-US" dirty="0"/>
              <a:t>seedling emergence – poor and uneven emergence</a:t>
            </a:r>
          </a:p>
          <a:p>
            <a:pPr lvl="1"/>
            <a:r>
              <a:rPr lang="en-US" dirty="0"/>
              <a:t>vine extension – limited leaf area development, slowed down photosynthesis, and reduced productivity</a:t>
            </a:r>
          </a:p>
          <a:p>
            <a:pPr lvl="1"/>
            <a:r>
              <a:rPr lang="en-US" dirty="0"/>
              <a:t>blooming and fruit sizing – flower abortion and less-than-full-size fruit</a:t>
            </a:r>
          </a:p>
          <a:p>
            <a:r>
              <a:rPr lang="en-US" dirty="0"/>
              <a:t>Water stressed plants are more susceptible to insect attack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9125" y="5037513"/>
            <a:ext cx="8545750" cy="1820487"/>
            <a:chOff x="332243" y="5049113"/>
            <a:chExt cx="8545750" cy="18204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677" y="5049113"/>
              <a:ext cx="2427316" cy="18204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43" y="5049113"/>
              <a:ext cx="2713331" cy="18088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151" y="5049113"/>
              <a:ext cx="2709949" cy="180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996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F0F221-E1C9-9C42-9FCD-CEAFAB801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1" y="322390"/>
            <a:ext cx="7204990" cy="3749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5" y="1313411"/>
            <a:ext cx="2816976" cy="1325563"/>
          </a:xfrm>
        </p:spPr>
        <p:txBody>
          <a:bodyPr>
            <a:normAutofit/>
          </a:bodyPr>
          <a:lstStyle/>
          <a:p>
            <a:r>
              <a:rPr lang="en-US" dirty="0"/>
              <a:t>Irrigation science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6" y="4292135"/>
            <a:ext cx="8986058" cy="2507675"/>
          </a:xfrm>
        </p:spPr>
        <p:txBody>
          <a:bodyPr>
            <a:normAutofit/>
          </a:bodyPr>
          <a:lstStyle/>
          <a:p>
            <a:r>
              <a:rPr lang="en-US" sz="2000" dirty="0"/>
              <a:t>Field capacity (FC): maximum amount of water that a soil can hold against gravity (% of volume)</a:t>
            </a:r>
          </a:p>
          <a:p>
            <a:r>
              <a:rPr lang="en-US" sz="2000" dirty="0"/>
              <a:t>Management allowable depletion (MAD): the lowest moisture level that can be sustained by plants without adverse stress effects. </a:t>
            </a:r>
            <a:r>
              <a:rPr lang="en-US" sz="2000" i="1" dirty="0">
                <a:solidFill>
                  <a:srgbClr val="00B050"/>
                </a:solidFill>
              </a:rPr>
              <a:t>The amount of MAD for pumpkins is about 50% of the total available water in the soil</a:t>
            </a:r>
          </a:p>
          <a:p>
            <a:r>
              <a:rPr lang="en-US" sz="2000" dirty="0"/>
              <a:t>Permanent wilting point (PWP): the amount of water in a soil that most plants growing in that soil can no longer extract 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1216" y="216435"/>
            <a:ext cx="88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Wet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1215" y="3783252"/>
            <a:ext cx="88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Dry</a:t>
            </a:r>
          </a:p>
        </p:txBody>
      </p:sp>
    </p:spTree>
    <p:extLst>
      <p:ext uri="{BB962C8B-B14F-4D97-AF65-F5344CB8AC3E}">
        <p14:creationId xmlns:p14="http://schemas.microsoft.com/office/powerpoint/2010/main" val="412707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water content for pumpkins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5143"/>
            <a:ext cx="7886700" cy="4616739"/>
          </a:xfrm>
        </p:spPr>
        <p:txBody>
          <a:bodyPr>
            <a:normAutofit/>
          </a:bodyPr>
          <a:lstStyle/>
          <a:p>
            <a:r>
              <a:rPr lang="en-US" sz="3200" dirty="0"/>
              <a:t>The goal of a well-managed irrigation program is to maintain soil water content between field capacity (FC) and management allowable depletion (MAD)</a:t>
            </a:r>
          </a:p>
          <a:p>
            <a:r>
              <a:rPr lang="en-US" sz="3200" dirty="0"/>
              <a:t>In other words, make sure that plants do not experience water stress or excessive soil moisture, and there is always readily available water in the soil </a:t>
            </a:r>
          </a:p>
        </p:txBody>
      </p:sp>
    </p:spTree>
    <p:extLst>
      <p:ext uri="{BB962C8B-B14F-4D97-AF65-F5344CB8AC3E}">
        <p14:creationId xmlns:p14="http://schemas.microsoft.com/office/powerpoint/2010/main" val="363924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8E91-28FF-7D4F-A9BF-D1AFB7A5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4610"/>
            <a:ext cx="7886700" cy="1325563"/>
          </a:xfrm>
        </p:spPr>
        <p:txBody>
          <a:bodyPr/>
          <a:lstStyle/>
          <a:p>
            <a:r>
              <a:rPr lang="en-US" dirty="0"/>
              <a:t>Soil water content for pumpkins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0FDF-8419-F747-88C9-38B9356A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9096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amount of readily available water in the soil is related to </a:t>
            </a:r>
          </a:p>
          <a:p>
            <a:pPr lvl="1"/>
            <a:r>
              <a:rPr lang="en-US" sz="2800" dirty="0"/>
              <a:t>the effective rooting depth of the plants – depends on soil condition and variety, typically the top 2 feet of soil </a:t>
            </a:r>
          </a:p>
          <a:p>
            <a:pPr lvl="1"/>
            <a:r>
              <a:rPr lang="en-US" sz="2800" dirty="0"/>
              <a:t>the water holding capacity of the soil – coarser soils (sandy) hold less water than fine textured soils (silts and clays)</a:t>
            </a:r>
          </a:p>
        </p:txBody>
      </p:sp>
    </p:spTree>
    <p:extLst>
      <p:ext uri="{BB962C8B-B14F-4D97-AF65-F5344CB8AC3E}">
        <p14:creationId xmlns:p14="http://schemas.microsoft.com/office/powerpoint/2010/main" val="325516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106363"/>
            <a:ext cx="8515350" cy="1325563"/>
          </a:xfrm>
        </p:spPr>
        <p:txBody>
          <a:bodyPr/>
          <a:lstStyle/>
          <a:p>
            <a:r>
              <a:rPr lang="en-US"/>
              <a:t>Good irrigation </a:t>
            </a:r>
            <a:r>
              <a:rPr lang="en-US" dirty="0"/>
              <a:t>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2700" y="6488668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courtesy of T. Peters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" y="939800"/>
            <a:ext cx="8915400" cy="5638800"/>
            <a:chOff x="114300" y="939800"/>
            <a:chExt cx="8915400" cy="563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939800"/>
              <a:ext cx="8915400" cy="5638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77440" y="5345084"/>
              <a:ext cx="2751513" cy="399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5C94A3-DD46-4C4A-AE40-29395DF08617}"/>
              </a:ext>
            </a:extLst>
          </p:cNvPr>
          <p:cNvSpPr txBox="1"/>
          <p:nvPr/>
        </p:nvSpPr>
        <p:spPr>
          <a:xfrm>
            <a:off x="6695268" y="5345084"/>
            <a:ext cx="1813301" cy="39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13" y="232122"/>
            <a:ext cx="7886700" cy="1325563"/>
          </a:xfrm>
        </p:spPr>
        <p:txBody>
          <a:bodyPr/>
          <a:lstStyle/>
          <a:p>
            <a:r>
              <a:rPr lang="en-US" dirty="0"/>
              <a:t>Readily available water in the soil for pumpkins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12456"/>
              </p:ext>
            </p:extLst>
          </p:nvPr>
        </p:nvGraphicFramePr>
        <p:xfrm>
          <a:off x="449748" y="1692205"/>
          <a:ext cx="8336631" cy="459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877">
                  <a:extLst>
                    <a:ext uri="{9D8B030D-6E8A-4147-A177-3AD203B41FA5}">
                      <a16:colId xmlns:a16="http://schemas.microsoft.com/office/drawing/2014/main" val="910877875"/>
                    </a:ext>
                  </a:extLst>
                </a:gridCol>
                <a:gridCol w="2778877">
                  <a:extLst>
                    <a:ext uri="{9D8B030D-6E8A-4147-A177-3AD203B41FA5}">
                      <a16:colId xmlns:a16="http://schemas.microsoft.com/office/drawing/2014/main" val="634716796"/>
                    </a:ext>
                  </a:extLst>
                </a:gridCol>
                <a:gridCol w="2778877">
                  <a:extLst>
                    <a:ext uri="{9D8B030D-6E8A-4147-A177-3AD203B41FA5}">
                      <a16:colId xmlns:a16="http://schemas.microsoft.com/office/drawing/2014/main" val="3827716030"/>
                    </a:ext>
                  </a:extLst>
                </a:gridCol>
              </a:tblGrid>
              <a:tr h="13359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Soil texture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Management</a:t>
                      </a:r>
                      <a:r>
                        <a:rPr lang="en-US" sz="2000" baseline="0" dirty="0"/>
                        <a:t> allowable depletion </a:t>
                      </a:r>
                    </a:p>
                    <a:p>
                      <a:pPr algn="ctr"/>
                      <a:r>
                        <a:rPr lang="en-US" sz="2000" i="1" baseline="0" dirty="0"/>
                        <a:t>(inches in top 2 feet of soil)</a:t>
                      </a:r>
                      <a:endParaRPr lang="en-US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available</a:t>
                      </a:r>
                      <a:r>
                        <a:rPr lang="en-US" sz="2000" baseline="0" dirty="0"/>
                        <a:t> water</a:t>
                      </a:r>
                    </a:p>
                    <a:p>
                      <a:pPr algn="ctr"/>
                      <a:r>
                        <a:rPr lang="en-US" sz="2000" i="1" baseline="0" dirty="0"/>
                        <a:t>(inches in top 2 feet of soil)</a:t>
                      </a:r>
                      <a:endParaRPr lang="en-US" sz="2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364553"/>
                  </a:ext>
                </a:extLst>
              </a:tr>
              <a:tr h="572538">
                <a:tc>
                  <a:txBody>
                    <a:bodyPr/>
                    <a:lstStyle/>
                    <a:p>
                      <a:r>
                        <a:rPr lang="en-US" sz="2000" dirty="0"/>
                        <a:t>Sands</a:t>
                      </a:r>
                      <a:r>
                        <a:rPr lang="en-US" sz="2000" baseline="0" dirty="0"/>
                        <a:t> and fine sands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0.5-0.75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1.0-1.5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941728"/>
                  </a:ext>
                </a:extLst>
              </a:tr>
              <a:tr h="338937">
                <a:tc>
                  <a:txBody>
                    <a:bodyPr/>
                    <a:lstStyle/>
                    <a:p>
                      <a:r>
                        <a:rPr lang="en-US" sz="2000" dirty="0"/>
                        <a:t>Loamy sand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0.8-1.0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1.6-2.0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228926"/>
                  </a:ext>
                </a:extLst>
              </a:tr>
              <a:tr h="338937">
                <a:tc>
                  <a:txBody>
                    <a:bodyPr/>
                    <a:lstStyle/>
                    <a:p>
                      <a:r>
                        <a:rPr lang="en-US" sz="2000" dirty="0"/>
                        <a:t>Sandy loam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1.2-1.5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2.4-3.0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454145"/>
                  </a:ext>
                </a:extLst>
              </a:tr>
              <a:tr h="338937">
                <a:tc>
                  <a:txBody>
                    <a:bodyPr/>
                    <a:lstStyle/>
                    <a:p>
                      <a:r>
                        <a:rPr lang="en-US" sz="2000" dirty="0"/>
                        <a:t>Loam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1.8-2.0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3.8-4.0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898520"/>
                  </a:ext>
                </a:extLst>
              </a:tr>
              <a:tr h="338937">
                <a:tc>
                  <a:txBody>
                    <a:bodyPr/>
                    <a:lstStyle/>
                    <a:p>
                      <a:r>
                        <a:rPr lang="en-US" sz="2000" dirty="0"/>
                        <a:t>Silt loam, silt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638574"/>
                  </a:ext>
                </a:extLst>
              </a:tr>
              <a:tr h="338937">
                <a:tc>
                  <a:txBody>
                    <a:bodyPr/>
                    <a:lstStyle/>
                    <a:p>
                      <a:r>
                        <a:rPr lang="en-US" sz="2000" dirty="0"/>
                        <a:t>Silty clay loam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1.8-2.0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3.8-4.0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6961"/>
                  </a:ext>
                </a:extLst>
              </a:tr>
              <a:tr h="572538">
                <a:tc>
                  <a:txBody>
                    <a:bodyPr/>
                    <a:lstStyle/>
                    <a:p>
                      <a:r>
                        <a:rPr lang="en-US" sz="2000" dirty="0"/>
                        <a:t>Sandy clay loam, clay loam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1.7-2.0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3.4-4.0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29545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35041" y="6417426"/>
            <a:ext cx="325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 University of Utah</a:t>
            </a:r>
          </a:p>
        </p:txBody>
      </p:sp>
    </p:spTree>
    <p:extLst>
      <p:ext uri="{BB962C8B-B14F-4D97-AF65-F5344CB8AC3E}">
        <p14:creationId xmlns:p14="http://schemas.microsoft.com/office/powerpoint/2010/main" val="31176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</TotalTime>
  <Words>1241</Words>
  <Application>Microsoft Macintosh PowerPoint</Application>
  <PresentationFormat>On-screen Show (4:3)</PresentationFormat>
  <Paragraphs>154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Irrigation management in Pumpkins</vt:lpstr>
      <vt:lpstr>Pumpkin irrigation</vt:lpstr>
      <vt:lpstr>PowerPoint Presentation</vt:lpstr>
      <vt:lpstr>Pumpkin irrigation</vt:lpstr>
      <vt:lpstr>Irrigation science 101</vt:lpstr>
      <vt:lpstr>Soil water content for pumpkins</vt:lpstr>
      <vt:lpstr>Soil water content for pumpkins</vt:lpstr>
      <vt:lpstr>Good irrigation management</vt:lpstr>
      <vt:lpstr>Readily available water in the soil for pumpkins</vt:lpstr>
      <vt:lpstr>How to measure soil water content for pumpkins?</vt:lpstr>
      <vt:lpstr>How to measure soil water content for pumpkins?</vt:lpstr>
      <vt:lpstr>WaterMark Sensor</vt:lpstr>
      <vt:lpstr>Soil moisture sensor for pumpkin production</vt:lpstr>
      <vt:lpstr>Pumpkin irrigation</vt:lpstr>
      <vt:lpstr>Irrigation systems for pumpkins</vt:lpstr>
      <vt:lpstr>Downside of sprinkler irrigation</vt:lpstr>
      <vt:lpstr>Check the application uniformity</vt:lpstr>
      <vt:lpstr>Irrigation systems for pumpkins</vt:lpstr>
      <vt:lpstr>Drip irrigation system for pumpkins</vt:lpstr>
      <vt:lpstr>Drip irrigation + plastic mulch for pumpkins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Irrigation management in Pumpkins</dc:title>
  <dc:creator>Yi Wang</dc:creator>
  <cp:lastModifiedBy>Yi Wang</cp:lastModifiedBy>
  <cp:revision>49</cp:revision>
  <dcterms:created xsi:type="dcterms:W3CDTF">2018-04-08T23:17:42Z</dcterms:created>
  <dcterms:modified xsi:type="dcterms:W3CDTF">2020-01-28T16:22:53Z</dcterms:modified>
</cp:coreProperties>
</file>