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62" r:id="rId2"/>
    <p:sldId id="455" r:id="rId3"/>
    <p:sldId id="464" r:id="rId4"/>
    <p:sldId id="465" r:id="rId5"/>
    <p:sldId id="467" r:id="rId6"/>
    <p:sldId id="468" r:id="rId7"/>
    <p:sldId id="469" r:id="rId8"/>
    <p:sldId id="471" r:id="rId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891" autoAdjust="0"/>
  </p:normalViewPr>
  <p:slideViewPr>
    <p:cSldViewPr snapToGrid="0">
      <p:cViewPr varScale="1">
        <p:scale>
          <a:sx n="62" d="100"/>
          <a:sy n="62" d="100"/>
        </p:scale>
        <p:origin x="20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0085F87-7144-4426-80E4-51A4507FDA0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4D7A89-9137-4C82-B8CF-DF83D9A9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We are located in Hilbert just 3 miles east of Sherwood at the northern tip of Lake Winnebago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/>
            <a:r>
              <a:rPr lang="en-US" sz="1500" b="1" dirty="0"/>
              <a:t>#1 </a:t>
            </a:r>
            <a:r>
              <a:rPr lang="en-US" sz="1500" dirty="0"/>
              <a:t>- We are children’s petting farm, pumpkin patch operating 1st of May to Oct 31st.</a:t>
            </a:r>
          </a:p>
          <a:p>
            <a:pPr defTabSz="948507"/>
            <a:r>
              <a:rPr lang="en-US" sz="1500" dirty="0"/>
              <a:t>We also host barn weddings from mid-May to mid-Sept.</a:t>
            </a:r>
          </a:p>
          <a:p>
            <a:pPr defTabSz="948507"/>
            <a:r>
              <a:rPr lang="en-US" sz="1500" dirty="0"/>
              <a:t>Including the petting farm &amp; weddings we have roughly 60,000 guests a year</a:t>
            </a:r>
          </a:p>
          <a:p>
            <a:pPr defTabSz="948507"/>
            <a:endParaRPr lang="en-US" sz="1500" dirty="0"/>
          </a:p>
          <a:p>
            <a:pPr defTabSz="948507"/>
            <a:r>
              <a:rPr lang="en-US" sz="1500" b="1" dirty="0"/>
              <a:t>#2 </a:t>
            </a:r>
            <a:r>
              <a:rPr lang="en-US" sz="1500" dirty="0"/>
              <a:t>– We employ roughly 30-40 ppl a year. Some just a few hours a week and some 40+ hours a week. Most are very seasonal working just in spring and electing not to return in fall and/or some newbies hired for our busiest season in fall so it seems we are constantly “training.”</a:t>
            </a:r>
          </a:p>
          <a:p>
            <a:pPr defTabSz="948507"/>
            <a:r>
              <a:rPr lang="en-US" sz="1500" dirty="0"/>
              <a:t>1-Our farmhand typically came from Mexico as we found locals didn’t want a seasonal job and/or didn’t want to work 60-70 </a:t>
            </a:r>
            <a:r>
              <a:rPr lang="en-US" sz="1500" dirty="0" err="1"/>
              <a:t>hrs</a:t>
            </a:r>
            <a:r>
              <a:rPr lang="en-US" sz="1500" dirty="0"/>
              <a:t> a week</a:t>
            </a:r>
          </a:p>
          <a:p>
            <a:pPr defTabSz="948507"/>
            <a:r>
              <a:rPr lang="en-US" sz="1500" dirty="0"/>
              <a:t>2-These tend to be local women &amp; weekend high school/college students </a:t>
            </a:r>
          </a:p>
          <a:p>
            <a:pPr defTabSz="948507"/>
            <a:r>
              <a:rPr lang="en-US" sz="1500" dirty="0"/>
              <a:t>3- Field trip guides tend to be local stay at home moms and retired teachers – miss the kids but don’t miss teaching and have proven to be our best tour guides</a:t>
            </a:r>
          </a:p>
          <a:p>
            <a:pPr defTabSz="948507"/>
            <a:r>
              <a:rPr lang="en-US" sz="1500" dirty="0"/>
              <a:t>4-PenPals just used on weekends so are high school kids</a:t>
            </a:r>
          </a:p>
          <a:p>
            <a:pPr defTabSz="948507"/>
            <a:r>
              <a:rPr lang="en-US" sz="1500" dirty="0"/>
              <a:t>5-Food Trailer – mainly family and women who want part, part time work since the food trailer is only used 2 weekends in May and our fall season</a:t>
            </a:r>
          </a:p>
          <a:p>
            <a:pPr defTabSz="948507"/>
            <a:endParaRPr lang="en-US" sz="1500" dirty="0"/>
          </a:p>
          <a:p>
            <a:pPr defTabSz="948507">
              <a:defRPr/>
            </a:pPr>
            <a:r>
              <a:rPr lang="en-US" sz="1500" b="1" dirty="0"/>
              <a:t>#3 </a:t>
            </a:r>
            <a:r>
              <a:rPr lang="en-US" sz="1500" dirty="0"/>
              <a:t>– We always had Hispanic men in the area come out and ask if we had work. </a:t>
            </a:r>
          </a:p>
          <a:p>
            <a:pPr defTabSz="948507">
              <a:defRPr/>
            </a:pPr>
            <a:r>
              <a:rPr lang="en-US" sz="1500" dirty="0"/>
              <a:t>Over the years this has dried up and they are no longer knocking on our door</a:t>
            </a:r>
          </a:p>
          <a:p>
            <a:pPr defTabSz="948507">
              <a:defRPr/>
            </a:pPr>
            <a:r>
              <a:rPr lang="en-US" sz="1500" dirty="0"/>
              <a:t>Ads in the paper, online, etc. never brought workers that stayed more than a few weeks</a:t>
            </a:r>
          </a:p>
          <a:p>
            <a:pPr defTabSz="948507">
              <a:defRPr/>
            </a:pPr>
            <a:r>
              <a:rPr lang="en-US" sz="1500" dirty="0"/>
              <a:t>Therefore in 2022, </a:t>
            </a:r>
            <a:r>
              <a:rPr lang="en-US" sz="1500" b="1" dirty="0"/>
              <a:t>for the first time in 17 years of business</a:t>
            </a:r>
            <a:r>
              <a:rPr lang="en-US" sz="1500" dirty="0"/>
              <a:t>,</a:t>
            </a:r>
            <a:r>
              <a:rPr lang="en-US" dirty="0"/>
              <a:t> </a:t>
            </a:r>
            <a:r>
              <a:rPr lang="en-US" sz="1500" dirty="0"/>
              <a:t>we found ourselves having to look for alternative hiring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/>
            <a:r>
              <a:rPr lang="en-US" sz="1500" b="1" dirty="0"/>
              <a:t>Newbie </a:t>
            </a:r>
            <a:r>
              <a:rPr lang="en-US" dirty="0"/>
              <a:t>– </a:t>
            </a:r>
            <a:r>
              <a:rPr lang="en-US" sz="1500" dirty="0"/>
              <a:t>scared shitless. The process seemed overwhelming. </a:t>
            </a:r>
          </a:p>
          <a:p>
            <a:pPr defTabSz="948507"/>
            <a:r>
              <a:rPr lang="en-US" sz="1500" dirty="0"/>
              <a:t>What if we go through this whole process and it doesn’t work. </a:t>
            </a:r>
          </a:p>
          <a:p>
            <a:pPr defTabSz="948507"/>
            <a:r>
              <a:rPr lang="en-US" sz="1500" dirty="0"/>
              <a:t>Wasted time and money </a:t>
            </a:r>
            <a:r>
              <a:rPr lang="en-US" sz="1500" b="1" dirty="0"/>
              <a:t>but desperate ppl do desperate things</a:t>
            </a:r>
          </a:p>
          <a:p>
            <a:endParaRPr lang="en-US" b="1" dirty="0"/>
          </a:p>
          <a:p>
            <a:pPr defTabSz="948507">
              <a:defRPr/>
            </a:pPr>
            <a:r>
              <a:rPr lang="en-US" sz="1500" b="1" dirty="0"/>
              <a:t>Process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sz="1500" dirty="0"/>
              <a:t>I</a:t>
            </a:r>
            <a:r>
              <a:rPr lang="en-US" dirty="0"/>
              <a:t> </a:t>
            </a:r>
            <a:r>
              <a:rPr lang="en-US" sz="1500" dirty="0"/>
              <a:t>remember attending a session on this very topic several years ago and wrote it off as something we wouldn’t be able to do or wouldn’t be qualified f</a:t>
            </a:r>
            <a:r>
              <a:rPr lang="en-US" dirty="0"/>
              <a:t>or, </a:t>
            </a:r>
            <a:r>
              <a:rPr lang="en-US" sz="1500" b="1" dirty="0"/>
              <a:t>but desperate ppl do desperate things</a:t>
            </a:r>
          </a:p>
          <a:p>
            <a:pPr defTabSz="948507">
              <a:defRPr/>
            </a:pPr>
            <a:endParaRPr lang="en-US" sz="1500" b="1" dirty="0"/>
          </a:p>
          <a:p>
            <a:pPr defTabSz="948507"/>
            <a:r>
              <a:rPr lang="en-US" sz="1500" dirty="0"/>
              <a:t>My husband reached out to Bob for advice and guidance. His contact ppl couldn’t take on any new clients</a:t>
            </a:r>
          </a:p>
          <a:p>
            <a:pPr defTabSz="948507"/>
            <a:r>
              <a:rPr lang="en-US" sz="1500" dirty="0"/>
              <a:t>So, I looked up a gentleman I met at the WFFV conference a couple years ago and he took us by the hand and helped us through the process</a:t>
            </a:r>
          </a:p>
          <a:p>
            <a:pPr defTabSz="948507"/>
            <a:r>
              <a:rPr lang="en-US" sz="1500" dirty="0"/>
              <a:t>I have his contact info if anyone is interested </a:t>
            </a:r>
          </a:p>
          <a:p>
            <a:pPr defTabSz="948507"/>
            <a:r>
              <a:rPr lang="en-US" sz="1500" dirty="0"/>
              <a:t>Walter Conlon</a:t>
            </a:r>
          </a:p>
          <a:p>
            <a:pPr defTabSz="948507"/>
            <a:r>
              <a:rPr lang="en-US" sz="1500" dirty="0"/>
              <a:t>Farm Hands LLC</a:t>
            </a:r>
          </a:p>
          <a:p>
            <a:pPr defTabSz="948507"/>
            <a:r>
              <a:rPr lang="en-US" sz="1500" dirty="0"/>
              <a:t>600 Walnut Street</a:t>
            </a:r>
          </a:p>
          <a:p>
            <a:pPr defTabSz="948507"/>
            <a:r>
              <a:rPr lang="en-US" sz="1500" dirty="0"/>
              <a:t>Muscatine, IA 52761-4245</a:t>
            </a:r>
          </a:p>
          <a:p>
            <a:pPr defTabSz="948507"/>
            <a:r>
              <a:rPr lang="en-US" sz="1500" dirty="0"/>
              <a:t>(563) 676-6307 (voice/</a:t>
            </a:r>
            <a:r>
              <a:rPr lang="en-US" sz="1500" dirty="0" err="1"/>
              <a:t>sms</a:t>
            </a:r>
            <a:r>
              <a:rPr lang="en-US" sz="1500" dirty="0"/>
              <a:t>)</a:t>
            </a:r>
          </a:p>
          <a:p>
            <a:pPr defTabSz="948507"/>
            <a:r>
              <a:rPr lang="en-US" sz="1500" dirty="0"/>
              <a:t>walterconlon@hotmail.com</a:t>
            </a:r>
          </a:p>
          <a:p>
            <a:endParaRPr lang="en-US" b="0" i="0" dirty="0">
              <a:solidFill>
                <a:srgbClr val="5E5E5E"/>
              </a:solidFill>
              <a:effectLst/>
              <a:latin typeface="Google Sans"/>
            </a:endParaRPr>
          </a:p>
          <a:p>
            <a:pPr defTabSz="948507"/>
            <a:r>
              <a:rPr lang="en-US" sz="1500" dirty="0"/>
              <a:t>Started with a phone call and several emails. Our “savior” walked us through the process listed here step by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1" dirty="0"/>
              <a:t>Cost </a:t>
            </a:r>
            <a:r>
              <a:rPr lang="en-US" dirty="0"/>
              <a:t>- using this chart your filing fees are under $1000</a:t>
            </a:r>
          </a:p>
          <a:p>
            <a:pPr defTabSz="948507"/>
            <a:r>
              <a:rPr lang="en-US" dirty="0"/>
              <a:t>We </a:t>
            </a:r>
            <a:r>
              <a:rPr lang="en-US" sz="1500" dirty="0"/>
              <a:t>elected to have someone walk us through the process which was under $1000 and the best money we ever spent but if you have the time and know how, you could probably do it yourself.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1" dirty="0"/>
              <a:t>Airfare </a:t>
            </a:r>
            <a:r>
              <a:rPr lang="en-US" dirty="0"/>
              <a:t>- </a:t>
            </a:r>
            <a:r>
              <a:rPr lang="en-US" sz="1500" dirty="0"/>
              <a:t>You reimburse your worker for the airfare. ½ is reimbursed at the halfway mark of their contract w/ you, the balance at the end of their cont</a:t>
            </a:r>
            <a:r>
              <a:rPr lang="en-US" dirty="0"/>
              <a:t>ract</a:t>
            </a:r>
          </a:p>
          <a:p>
            <a:endParaRPr lang="en-US" sz="1500" b="1" dirty="0"/>
          </a:p>
          <a:p>
            <a:pPr defTabSz="948507"/>
            <a:r>
              <a:rPr lang="en-US" sz="1500" b="1" dirty="0"/>
              <a:t>Housing </a:t>
            </a:r>
            <a:r>
              <a:rPr lang="en-US" dirty="0"/>
              <a:t>– </a:t>
            </a:r>
            <a:r>
              <a:rPr lang="en-US" sz="1500" dirty="0"/>
              <a:t>this was probably the biggest thorn in our side. Thought we’d be able to make our very nice, dry, in-floor heated basement into a small apartment but it didn’t pass inspection.</a:t>
            </a:r>
          </a:p>
          <a:p>
            <a:pPr defTabSz="948507"/>
            <a:r>
              <a:rPr lang="en-US" sz="1500" dirty="0"/>
              <a:t>The bedroom didn’t have an egress window and even </a:t>
            </a:r>
            <a:r>
              <a:rPr lang="en-US" sz="1500" dirty="0" err="1"/>
              <a:t>tho</a:t>
            </a:r>
            <a:r>
              <a:rPr lang="en-US" sz="1500" dirty="0"/>
              <a:t> we had two exits, one stairway up into our residence and one stairway into the garage the basement didn’t qualify.</a:t>
            </a:r>
          </a:p>
          <a:p>
            <a:pPr defTabSz="948507"/>
            <a:r>
              <a:rPr lang="en-US" sz="1500" dirty="0"/>
              <a:t>Then we thought about purchasing a nice camper but quickly learned the bathroom wouldn’t pass inspection because the shower/bathtub has to be a certain sq footage &amp; camper showers are too small to meet the requirement. Go figure.</a:t>
            </a:r>
          </a:p>
          <a:p>
            <a:endParaRPr lang="en-US" dirty="0"/>
          </a:p>
          <a:p>
            <a:r>
              <a:rPr lang="en-US" sz="1500" dirty="0"/>
              <a:t>So, as I shared earlier, </a:t>
            </a:r>
            <a:r>
              <a:rPr lang="en-US" b="1" dirty="0"/>
              <a:t>desperate ppl do desperate things. </a:t>
            </a:r>
            <a:endParaRPr lang="en-US" b="0" dirty="0"/>
          </a:p>
          <a:p>
            <a:pPr defTabSz="948507"/>
            <a:r>
              <a:rPr lang="en-US" sz="1500" dirty="0"/>
              <a:t>We asked that our private home be inspected, and we had our farm hand live in our spare bedroom with use of our spare bathroom.</a:t>
            </a:r>
          </a:p>
          <a:p>
            <a:pPr defTabSz="948507"/>
            <a:endParaRPr lang="en-US" sz="1500" dirty="0"/>
          </a:p>
          <a:p>
            <a:pPr defTabSz="948507"/>
            <a:r>
              <a:rPr lang="en-US" sz="1500" dirty="0"/>
              <a:t>This is a risk most wouldn’t be comfortable with.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sz="1500" b="1" dirty="0"/>
              <a:t>#1 </a:t>
            </a:r>
            <a:r>
              <a:rPr lang="en-US" sz="1500" dirty="0"/>
              <a:t>- We were blessed with a Christian and honorable person that fast became like family.</a:t>
            </a:r>
          </a:p>
          <a:p>
            <a:pPr defTabSz="948507"/>
            <a:r>
              <a:rPr lang="en-US" sz="1500" dirty="0"/>
              <a:t>And he was an exceptional worker. My husband says the best worker we’ve had in the 17 years we’ve been operating</a:t>
            </a:r>
          </a:p>
          <a:p>
            <a:pPr defTabSz="948507"/>
            <a:endParaRPr lang="en-US" sz="1500" dirty="0"/>
          </a:p>
          <a:p>
            <a:pPr defTabSz="948507"/>
            <a:r>
              <a:rPr lang="en-US" sz="1500" b="1" dirty="0"/>
              <a:t>#2 </a:t>
            </a:r>
            <a:r>
              <a:rPr lang="en-US" sz="1500" dirty="0"/>
              <a:t>– Our lovely government makes us go through the entire process again this year </a:t>
            </a:r>
          </a:p>
          <a:p>
            <a:pPr defTabSz="948507"/>
            <a:endParaRPr lang="en-US" sz="1500" dirty="0"/>
          </a:p>
          <a:p>
            <a:pPr defTabSz="948507"/>
            <a:r>
              <a:rPr lang="en-US" sz="1500" b="1" dirty="0"/>
              <a:t>#3 </a:t>
            </a:r>
            <a:r>
              <a:rPr lang="en-US" sz="1500" dirty="0"/>
              <a:t>– It was such a good experience, and because we find ourselves always short on the frontend in our admissions &amp; souvenirs</a:t>
            </a:r>
          </a:p>
          <a:p>
            <a:pPr defTabSz="948507"/>
            <a:r>
              <a:rPr lang="en-US" sz="1500" dirty="0"/>
              <a:t>We are in the process of applying for a Ukrainian family to join us this spring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uscis.gov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7A89-9137-4C82-B8CF-DF83D9A96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B0338-B8C1-4009-95D3-C442BAEFC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0237C-168F-416C-B243-41C36438D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1D838-B448-471D-A151-DB699DF0B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7BE92-531A-4CF4-831B-CE1307AB2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7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24DB0-FEE8-4408-8775-D1434FB2C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5B46B3-FDE3-4664-86DA-DAA6263F4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62A60-1EE9-4948-B624-A6B204FA8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1112F-A6EB-43AE-BB4A-D5E42E67D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6FE44-B789-4DA2-835D-FA6AC7A01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03F7F-650C-49EA-9DB2-1385F0C73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000" y="6215256"/>
            <a:ext cx="1677350" cy="5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A679-3611-479E-9E59-35960177334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4436C-9F00-4724-A876-8746DAFA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1851-D940-486C-A128-CF127FF3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5" y="5266481"/>
            <a:ext cx="3875575" cy="12604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VISA Worker Program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- H-2A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- U4U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7CEA06-8876-5B54-2E18-3921E9FC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655" y="4826643"/>
            <a:ext cx="3723909" cy="1700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Bonnie Keyes, Mulberry Lane Farm</a:t>
            </a:r>
          </a:p>
        </p:txBody>
      </p:sp>
      <p:pic>
        <p:nvPicPr>
          <p:cNvPr id="4" name="Picture 3" descr="A picture containing grass, road, lush, highland&#10;&#10;Description automatically generated">
            <a:extLst>
              <a:ext uri="{FF2B5EF4-FFF2-40B4-BE49-F238E27FC236}">
                <a16:creationId xmlns:a16="http://schemas.microsoft.com/office/drawing/2014/main" id="{0BF940A6-FD67-50BB-1361-DCE01EBF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5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6465-9D10-8122-BDAC-D4A6D4EF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VISA Worker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081A6-68B4-33DF-D85B-70E6C964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7886700" cy="474879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Who we are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What our employment needs are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600" dirty="0"/>
              <a:t>Farmhands (clean pens, feed &amp; care of animals, assist in field work)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600" dirty="0"/>
              <a:t>Frontend/Admissions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600" dirty="0"/>
              <a:t>Field trip guides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600" dirty="0" err="1"/>
              <a:t>PenPals</a:t>
            </a:r>
            <a:endParaRPr lang="en-US" sz="2600" dirty="0"/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600" dirty="0"/>
              <a:t>Food Trailer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How we fill those needs</a:t>
            </a:r>
          </a:p>
          <a:p>
            <a:pPr marL="857250" lvl="1" indent="-514350">
              <a:buClr>
                <a:srgbClr val="C00000"/>
              </a:buClr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1241-6209-B76A-8AC2-5A77BBC6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VISA Worker Program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/>
              <a:t>Through the                of a newbie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AC70-799F-6787-778C-D5461FFD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4441"/>
            <a:ext cx="7886700" cy="44941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000" dirty="0"/>
              <a:t>The process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The standard filing process for hiring H-2A workers should take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around 75 days 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and will include the following steps.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The farmer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 applies for a domestic job order with the local State Workforce Agency.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The farmer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 applies for a temporary labor certification with the Department of Labor’s Chicago National Processing Center.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Department of Labor’s Chicago National Processing Center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 provides the farmer with its final determination.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The farmer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 completes an H-2A visa petition with US Citizenship and Immigration Services.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Workers 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apply for the H-2A visa with the Department of State and complete consulate interviews.</a:t>
            </a: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solidFill>
                  <a:srgbClr val="212121"/>
                </a:solidFill>
                <a:effectLst/>
                <a:latin typeface="Public Sans"/>
              </a:rPr>
              <a:t>Approved workers 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Public Sans"/>
              </a:rPr>
              <a:t>travel to the worksite and arrive on the start date with an arrival/departure record.</a:t>
            </a:r>
          </a:p>
        </p:txBody>
      </p:sp>
      <p:pic>
        <p:nvPicPr>
          <p:cNvPr id="1026" name="Picture 2" descr="Free Big Cartoon Eyes Clipart Pictures - Clipartix">
            <a:extLst>
              <a:ext uri="{FF2B5EF4-FFF2-40B4-BE49-F238E27FC236}">
                <a16:creationId xmlns:a16="http://schemas.microsoft.com/office/drawing/2014/main" id="{347ECE35-2C1A-4366-3B52-A30DB160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89" y="927759"/>
            <a:ext cx="1203768" cy="10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B4F8-1CBE-467A-61AF-730091E4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VISA Worker Program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77CBE85-E2B8-8CF0-71E3-78188182AC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8018" y="2312473"/>
            <a:ext cx="5286012" cy="4342366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3D4615-FE80-3013-DB32-EB279446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733027"/>
            <a:ext cx="3886200" cy="4351338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en-US" sz="2800" dirty="0"/>
              <a:t>The cost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B4F8-1CBE-467A-61AF-730091E4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VISA Worker Program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3D4615-FE80-3013-DB32-EB279446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3"/>
            </a:pPr>
            <a:r>
              <a:rPr lang="en-US" sz="2800" dirty="0"/>
              <a:t>Additional cost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Airfare 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Housing – that’s a biggie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Tried apartment in basement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Tried camper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Stayed in our private residence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3"/>
            </a:pPr>
            <a:r>
              <a:rPr lang="en-US" dirty="0"/>
              <a:t>Language barrier 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Husband knows Spanish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Others used Google translate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ree House Outline Cliparts, Download Free House Outline Cliparts png  images, Free ClipArts on Clipart Library">
            <a:extLst>
              <a:ext uri="{FF2B5EF4-FFF2-40B4-BE49-F238E27FC236}">
                <a16:creationId xmlns:a16="http://schemas.microsoft.com/office/drawing/2014/main" id="{CAA87BF2-6CE5-59F7-7E40-156D8A2C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27" y="3215953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91F2-45B9-E03B-472B-47A2093D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VISA Worker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1A87-345C-66D5-BC06-F49D9937D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The experience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The downfall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Moving forward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Frontend help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U4U – United for Ukraine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C9FBB387-2714-C093-C90D-C431CFDA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3" y="4245646"/>
            <a:ext cx="5320737" cy="2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F4CE-FF5A-9E18-483D-F1155E47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VISA Worker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1807-3D3C-1C99-6720-2AF97946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U4U – United for Ukraine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Humanitarian program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US have limited requirements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Application process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I-134a form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Cost 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NO application fees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Airfare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Agreement to financially support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Ukraine | History, Flag, Population, President, Map, Language, &amp; Facts |  Britannica">
            <a:extLst>
              <a:ext uri="{FF2B5EF4-FFF2-40B4-BE49-F238E27FC236}">
                <a16:creationId xmlns:a16="http://schemas.microsoft.com/office/drawing/2014/main" id="{26DBBB56-8EF4-B00C-D407-94EA4487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27" y="1825625"/>
            <a:ext cx="3442504" cy="32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D0F78-693E-B691-A9F6-40A573AE8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415" y="5555533"/>
            <a:ext cx="2469094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1851-D940-486C-A128-CF127FF3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5" y="5600120"/>
            <a:ext cx="3875575" cy="12604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VISA Worker Program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- H-2A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- U4U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7CEA06-8876-5B54-2E18-3921E9FC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655" y="5160282"/>
            <a:ext cx="3723909" cy="1700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Bonnie Keyes, Mulberry Lane Farm</a:t>
            </a:r>
          </a:p>
        </p:txBody>
      </p:sp>
      <p:pic>
        <p:nvPicPr>
          <p:cNvPr id="4" name="Picture 3" descr="A picture containing grass, road, lush, highland&#10;&#10;Description automatically generated">
            <a:extLst>
              <a:ext uri="{FF2B5EF4-FFF2-40B4-BE49-F238E27FC236}">
                <a16:creationId xmlns:a16="http://schemas.microsoft.com/office/drawing/2014/main" id="{0BF940A6-FD67-50BB-1361-DCE01EBF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5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D1FE1-DBE1-3317-EFE3-DAA59D8CB49A}"/>
              </a:ext>
            </a:extLst>
          </p:cNvPr>
          <p:cNvSpPr txBox="1"/>
          <p:nvPr/>
        </p:nvSpPr>
        <p:spPr>
          <a:xfrm>
            <a:off x="1299950" y="4778320"/>
            <a:ext cx="6544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Thank you for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82866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1132</Words>
  <Application>Microsoft Office PowerPoint</Application>
  <PresentationFormat>On-screen Show (4:3)</PresentationFormat>
  <Paragraphs>115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Public Sans</vt:lpstr>
      <vt:lpstr>Office Theme</vt:lpstr>
      <vt:lpstr>VISA Worker Program      - H-2A      - U4U </vt:lpstr>
      <vt:lpstr>VISA Worker Program</vt:lpstr>
      <vt:lpstr>VISA Worker Program  Through the                of a newbie</vt:lpstr>
      <vt:lpstr>VISA Worker Program</vt:lpstr>
      <vt:lpstr>VISA Worker Program</vt:lpstr>
      <vt:lpstr>VISA Worker Program</vt:lpstr>
      <vt:lpstr>VISA Worker Program</vt:lpstr>
      <vt:lpstr>VISA Worker Program      - H-2A      - U4U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Mulberry Lane Farm</dc:title>
  <dc:creator>Bonnie Keyes</dc:creator>
  <cp:lastModifiedBy>Bonnie Keyes</cp:lastModifiedBy>
  <cp:revision>24</cp:revision>
  <cp:lastPrinted>2023-01-27T23:34:56Z</cp:lastPrinted>
  <dcterms:created xsi:type="dcterms:W3CDTF">2018-12-05T13:55:33Z</dcterms:created>
  <dcterms:modified xsi:type="dcterms:W3CDTF">2023-01-28T00:35:31Z</dcterms:modified>
</cp:coreProperties>
</file>