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handoutMasterIdLst>
    <p:handoutMasterId r:id="rId43"/>
  </p:handoutMasterIdLst>
  <p:sldIdLst>
    <p:sldId id="305" r:id="rId2"/>
    <p:sldId id="375" r:id="rId3"/>
    <p:sldId id="454" r:id="rId4"/>
    <p:sldId id="377" r:id="rId5"/>
    <p:sldId id="459" r:id="rId6"/>
    <p:sldId id="381" r:id="rId7"/>
    <p:sldId id="382" r:id="rId8"/>
    <p:sldId id="460" r:id="rId9"/>
    <p:sldId id="385" r:id="rId10"/>
    <p:sldId id="461" r:id="rId11"/>
    <p:sldId id="392" r:id="rId12"/>
    <p:sldId id="354" r:id="rId13"/>
    <p:sldId id="455" r:id="rId14"/>
    <p:sldId id="456" r:id="rId15"/>
    <p:sldId id="457" r:id="rId16"/>
    <p:sldId id="458" r:id="rId17"/>
    <p:sldId id="411" r:id="rId18"/>
    <p:sldId id="418" r:id="rId19"/>
    <p:sldId id="470" r:id="rId20"/>
    <p:sldId id="471" r:id="rId21"/>
    <p:sldId id="472" r:id="rId22"/>
    <p:sldId id="473" r:id="rId23"/>
    <p:sldId id="432" r:id="rId24"/>
    <p:sldId id="462" r:id="rId25"/>
    <p:sldId id="429" r:id="rId26"/>
    <p:sldId id="433" r:id="rId27"/>
    <p:sldId id="438" r:id="rId28"/>
    <p:sldId id="431" r:id="rId29"/>
    <p:sldId id="439" r:id="rId30"/>
    <p:sldId id="440" r:id="rId31"/>
    <p:sldId id="442" r:id="rId32"/>
    <p:sldId id="468" r:id="rId33"/>
    <p:sldId id="443" r:id="rId34"/>
    <p:sldId id="479" r:id="rId35"/>
    <p:sldId id="474" r:id="rId36"/>
    <p:sldId id="475" r:id="rId37"/>
    <p:sldId id="476" r:id="rId38"/>
    <p:sldId id="477" r:id="rId39"/>
    <p:sldId id="478" r:id="rId40"/>
    <p:sldId id="480" r:id="rId41"/>
    <p:sldId id="469" r:id="rId42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6600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4" autoAdjust="0"/>
    <p:restoredTop sz="94617"/>
  </p:normalViewPr>
  <p:slideViewPr>
    <p:cSldViewPr>
      <p:cViewPr varScale="1">
        <p:scale>
          <a:sx n="88" d="100"/>
          <a:sy n="88" d="100"/>
        </p:scale>
        <p:origin x="118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418" cy="464205"/>
          </a:xfrm>
          <a:prstGeom prst="rect">
            <a:avLst/>
          </a:prstGeom>
        </p:spPr>
        <p:txBody>
          <a:bodyPr vert="horz" lIns="87444" tIns="43722" rIns="87444" bIns="43722" rtlCol="0"/>
          <a:lstStyle>
            <a:lvl1pPr algn="l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902" y="1"/>
            <a:ext cx="2982418" cy="464205"/>
          </a:xfrm>
          <a:prstGeom prst="rect">
            <a:avLst/>
          </a:prstGeom>
        </p:spPr>
        <p:txBody>
          <a:bodyPr vert="horz" lIns="87444" tIns="43722" rIns="87444" bIns="43722" rtlCol="0"/>
          <a:lstStyle>
            <a:lvl1pPr algn="r">
              <a:defRPr sz="1100"/>
            </a:lvl1pPr>
          </a:lstStyle>
          <a:p>
            <a:pPr>
              <a:defRPr/>
            </a:pPr>
            <a:fld id="{D2C0D89A-5A7F-4654-9525-D27F7F651A02}" type="datetimeFigureOut">
              <a:rPr lang="en-US"/>
              <a:pPr>
                <a:defRPr/>
              </a:pPr>
              <a:t>1/22/18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9"/>
            <a:ext cx="2982418" cy="464205"/>
          </a:xfrm>
          <a:prstGeom prst="rect">
            <a:avLst/>
          </a:prstGeom>
        </p:spPr>
        <p:txBody>
          <a:bodyPr vert="horz" lIns="87444" tIns="43722" rIns="87444" bIns="43722" rtlCol="0" anchor="b"/>
          <a:lstStyle>
            <a:lvl1pPr algn="l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902" y="8830659"/>
            <a:ext cx="2982418" cy="464205"/>
          </a:xfrm>
          <a:prstGeom prst="rect">
            <a:avLst/>
          </a:prstGeom>
        </p:spPr>
        <p:txBody>
          <a:bodyPr vert="horz" wrap="square" lIns="87444" tIns="43722" rIns="87444" bIns="43722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7D457343-4911-41E6-93E0-51A36B39610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0DB14CDC-F338-477B-A390-A292D8565B4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4766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C662253-B0D1-4AEA-B1F8-E165BAB851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105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C662253-B0D1-4AEA-B1F8-E165BAB851D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8425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C662253-B0D1-4AEA-B1F8-E165BAB851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66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C662253-B0D1-4AEA-B1F8-E165BAB851D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4680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C662253-B0D1-4AEA-B1F8-E165BAB851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7226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2ED1-BECF-4D60-AA37-D3E10A66F8D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271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8E2-3593-4C0D-BD9E-38F26BE5775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5041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4366AC-DA3F-43BA-B423-5138EAB38D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4908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6E73-E543-4246-A0B1-90710BBB089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7905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45B5195-BEA9-4A13-82AD-1202E1CD042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1471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4A679F6-7308-4F57-8F4F-50D5D9A4EB1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511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3579F5BE-4F61-4225-A6C9-A0D131D0AB7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3840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7F27B-F678-4A69-9672-F29699FF945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5775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03EB-4086-4608-83A5-279A69C065D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6707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BB12-3B1C-4A96-8F0F-6FDF12CF64B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4347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DA352E6-00FA-4212-B359-299C6D49E7F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2148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C662253-B0D1-4AEA-B1F8-E165BAB851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561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8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topveg.com/wp-content/uploads/2009/03/onion-leaves-bent-over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forestryimages.org/images/768x512/5362705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53659" y="1600200"/>
            <a:ext cx="6600451" cy="226278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Post-harvest requirements of fruiting vegetables for prolonged quality and marketability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53659" y="4876800"/>
            <a:ext cx="6600451" cy="112628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Yi Wang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Department of Horticulture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University of Wisconsin-Madison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71BA3-2C01-684E-A91C-8D1C4D937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133600"/>
            <a:ext cx="6589199" cy="1280890"/>
          </a:xfrm>
        </p:spPr>
        <p:txBody>
          <a:bodyPr>
            <a:no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requirements for common fruiting vegetables</a:t>
            </a:r>
          </a:p>
        </p:txBody>
      </p:sp>
    </p:spTree>
    <p:extLst>
      <p:ext uri="{BB962C8B-B14F-4D97-AF65-F5344CB8AC3E}">
        <p14:creationId xmlns:p14="http://schemas.microsoft.com/office/powerpoint/2010/main" val="1078828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104" name="Group 40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922189027"/>
              </p:ext>
            </p:extLst>
          </p:nvPr>
        </p:nvGraphicFramePr>
        <p:xfrm>
          <a:off x="685800" y="228157"/>
          <a:ext cx="8229599" cy="6192862"/>
        </p:xfrm>
        <a:graphic>
          <a:graphicData uri="http://schemas.openxmlformats.org/drawingml/2006/table">
            <a:tbl>
              <a:tblPr/>
              <a:tblGrid>
                <a:gridCol w="1556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9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5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7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01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87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9033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Temp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°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RH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Cooling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Method 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Storage Days 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Ethylene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sensitive 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Sweet corn</a:t>
                      </a: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95–98</a:t>
                      </a: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H,I,V</a:t>
                      </a: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4–6</a:t>
                      </a: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9508056"/>
                  </a:ext>
                </a:extLst>
              </a:tr>
              <a:tr h="63389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Peas, in pods</a:t>
                      </a: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95–98</a:t>
                      </a: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F,H,I</a:t>
                      </a: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7–10</a:t>
                      </a: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0416875"/>
                  </a:ext>
                </a:extLst>
              </a:tr>
              <a:tr h="4584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Cucumbers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50–55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F,H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10–14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80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Eggplant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46–54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90–95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R,F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10–14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57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Peppers, bell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40–55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90–95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R,F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12–18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57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Peppers, hot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45–50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60–70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R,F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14–21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091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Summer squash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41–50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R,F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7–14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03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Tomato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62-68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90-95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R,F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7-28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90918">
                <a:tc gridSpan="6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F=forced–air cooling , H=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hydrocooling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I=package icing, R=room cooling, V=vacuum cooling, N=no precooling needed</a:t>
                      </a: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48200" y="6488668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Sources: USDA-AMS, Kansas State Extension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1447800"/>
            <a:ext cx="6591985" cy="377762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Eggplants</a:t>
            </a:r>
          </a:p>
          <a:p>
            <a:pPr eaLnBrk="1" hangingPunct="1"/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Peppers</a:t>
            </a:r>
          </a:p>
          <a:p>
            <a:pPr eaLnBrk="1" hangingPunct="1"/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Onions</a:t>
            </a:r>
          </a:p>
          <a:p>
            <a:pPr eaLnBrk="1" hangingPunct="1"/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Green beans</a:t>
            </a:r>
          </a:p>
          <a:p>
            <a:pPr eaLnBrk="1" hangingPunct="1"/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Sweet corns</a:t>
            </a:r>
          </a:p>
          <a:p>
            <a:pPr eaLnBrk="1" hangingPunct="1"/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Carrots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1981200" y="609600"/>
            <a:ext cx="7010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Eggplant 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h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arvest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6629400" cy="50292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Harvest tips</a:t>
            </a:r>
          </a:p>
          <a:p>
            <a:pPr lvl="1" eaLnBrk="1" hangingPunct="1"/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Harvest when dry</a:t>
            </a:r>
          </a:p>
          <a:p>
            <a:pPr lvl="1" eaLnBrk="1" hangingPunct="1"/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field-pack</a:t>
            </a:r>
          </a:p>
          <a:p>
            <a:pPr lvl="1" eaLnBrk="1" hangingPunct="1"/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Wear cotton gloves, and use to wipe field dust off</a:t>
            </a:r>
          </a:p>
          <a:p>
            <a:pPr lvl="1" eaLnBrk="1" hangingPunct="1"/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Harvest with clippers; keep stem short</a:t>
            </a:r>
          </a:p>
          <a:p>
            <a:pPr lvl="1" eaLnBrk="1" hangingPunct="1"/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careful not scratch with nails or stems</a:t>
            </a:r>
          </a:p>
          <a:p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Harvest quality</a:t>
            </a:r>
          </a:p>
          <a:p>
            <a:pPr lvl="1" eaLnBrk="1" hangingPunct="1"/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Uniformly egg to globular shape</a:t>
            </a:r>
          </a:p>
          <a:p>
            <a:pPr lvl="1" eaLnBrk="1" hangingPunct="1"/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Fresh green calyx</a:t>
            </a:r>
          </a:p>
          <a:p>
            <a:pPr lvl="1" eaLnBrk="1" hangingPunct="1"/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 flesh and dark purple skin or color typical of the variety</a:t>
            </a:r>
          </a:p>
        </p:txBody>
      </p:sp>
      <p:pic>
        <p:nvPicPr>
          <p:cNvPr id="5" name="Picture 2" descr="http://www.harvestwizard.com/eggplant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85750"/>
            <a:ext cx="2387599" cy="1790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5572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Eggplant – storage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1942415" y="1676400"/>
            <a:ext cx="6591985" cy="495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to 54 °F</a:t>
            </a:r>
          </a:p>
          <a:p>
            <a:pPr lvl="1" eaLnBrk="1" hangingPunct="1"/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Rapid conversion to this temperature</a:t>
            </a:r>
          </a:p>
          <a:p>
            <a:pPr lvl="1" eaLnBrk="1" hangingPunct="1"/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1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if possible</a:t>
            </a:r>
          </a:p>
          <a:p>
            <a:pPr lvl="1" eaLnBrk="1" hangingPunct="1"/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 6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sure</a:t>
            </a:r>
          </a:p>
          <a:p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90-95% relative humidity</a:t>
            </a:r>
          </a:p>
          <a:p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Sensitive to ethylene</a:t>
            </a:r>
          </a:p>
          <a:p>
            <a:pPr eaLnBrk="1" hangingPunct="1"/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Harvest during cool period of the day</a:t>
            </a:r>
          </a:p>
          <a:p>
            <a:pPr lvl="1" eaLnBrk="1" hangingPunct="1"/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 in shade</a:t>
            </a:r>
          </a:p>
          <a:p>
            <a:pPr lvl="1" eaLnBrk="1" hangingPunct="1"/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Cool with force air and refrigeration</a:t>
            </a:r>
          </a:p>
          <a:p>
            <a:r>
              <a:rPr lang="en-US" alt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Damage potential: chilling-injury</a:t>
            </a:r>
          </a:p>
        </p:txBody>
      </p:sp>
    </p:spTree>
    <p:extLst>
      <p:ext uri="{BB962C8B-B14F-4D97-AF65-F5344CB8AC3E}">
        <p14:creationId xmlns:p14="http://schemas.microsoft.com/office/powerpoint/2010/main" val="554956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6589199" cy="128089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Chilling Injury in Eggplant</a:t>
            </a:r>
          </a:p>
        </p:txBody>
      </p:sp>
      <p:pic>
        <p:nvPicPr>
          <p:cNvPr id="41987" name="Picture 2" descr="http://www.cci-fed.org.lb/ContentPhotos/Photos/Eggplant-Chilling%20Injury%20(2)_085608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524000"/>
            <a:ext cx="7568357" cy="5029200"/>
          </a:xfr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612EA1-EB84-0741-89CD-BEAE09EFA4CD}"/>
              </a:ext>
            </a:extLst>
          </p:cNvPr>
          <p:cNvSpPr/>
          <p:nvPr/>
        </p:nvSpPr>
        <p:spPr>
          <a:xfrm>
            <a:off x="2895600" y="5334000"/>
            <a:ext cx="4267200" cy="533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47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Peppers – harvest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5714999" cy="48768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Harvest tips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Harvest when dry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 field pack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Colored peppers should be at least 95% colored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Harvest quality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Uniform shape, size, and color of the variety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Firm flesh, relatively thick with a bright skin color and sweet flavor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 of cracks, decay, sunburn, and shriveled</a:t>
            </a:r>
          </a:p>
        </p:txBody>
      </p:sp>
      <p:pic>
        <p:nvPicPr>
          <p:cNvPr id="4" name="Picture 2" descr="http://www.omafra.gov.on.ca/IPM/images/peppers/disorders/sunscald/peppers_sun_scald1_zo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772" y="4572000"/>
            <a:ext cx="2629436" cy="213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835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945201" y="685800"/>
            <a:ext cx="6589199" cy="128089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Pepper – storage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697697" y="1966690"/>
            <a:ext cx="7446303" cy="4267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Pepper fruit is living – “respiring”</a:t>
            </a:r>
          </a:p>
          <a:p>
            <a:pPr lvl="1" eaLnBrk="1" hangingPunct="1"/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Generates heat, CO2, moisture</a:t>
            </a:r>
          </a:p>
          <a:p>
            <a:pPr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Respiration influenced by </a:t>
            </a:r>
          </a:p>
          <a:p>
            <a:pPr lvl="1"/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Storage temperature</a:t>
            </a:r>
          </a:p>
          <a:p>
            <a:pPr lvl="1"/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Maturation of fruit at harvest</a:t>
            </a:r>
          </a:p>
          <a:p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 quality at harvest </a:t>
            </a:r>
          </a:p>
          <a:p>
            <a:pPr lvl="1"/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Trying to delay losses in quality</a:t>
            </a:r>
          </a:p>
          <a:p>
            <a:pPr lvl="1" eaLnBrk="1" hangingPunct="1"/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Pepper – storage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516648" y="1485900"/>
            <a:ext cx="7446303" cy="42672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45°F and 90-95% humidity</a:t>
            </a:r>
          </a:p>
          <a:p>
            <a:pPr lvl="1" eaLnBrk="1" hangingPunct="1"/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to be to storage temperature within an hour of harvest</a:t>
            </a:r>
          </a:p>
          <a:p>
            <a:pPr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Cooling with forced air and refrigeration </a:t>
            </a:r>
          </a:p>
          <a:p>
            <a:pPr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Warmer temps</a:t>
            </a:r>
          </a:p>
          <a:p>
            <a:pPr lvl="1" eaLnBrk="1" hangingPunct="1"/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 disease development</a:t>
            </a:r>
          </a:p>
          <a:p>
            <a:pPr lvl="1" eaLnBrk="1" hangingPunct="1"/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 respiration</a:t>
            </a:r>
          </a:p>
          <a:p>
            <a:pPr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Cooler temps</a:t>
            </a:r>
          </a:p>
          <a:p>
            <a:pPr lvl="1" eaLnBrk="1" hangingPunct="1"/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Chilling injury</a:t>
            </a:r>
          </a:p>
          <a:p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Sensitive to Ethylene</a:t>
            </a:r>
          </a:p>
        </p:txBody>
      </p:sp>
      <p:pic>
        <p:nvPicPr>
          <p:cNvPr id="4" name="Picture 2" descr="http://www.fao.org/docrep/008/y4893e/y4893e1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033515"/>
            <a:ext cx="1966409" cy="1248670"/>
          </a:xfrm>
          <a:prstGeom prst="rect">
            <a:avLst/>
          </a:prstGeom>
          <a:noFill/>
        </p:spPr>
      </p:pic>
      <p:sp>
        <p:nvSpPr>
          <p:cNvPr id="3" name="Right Arrow 2">
            <a:extLst>
              <a:ext uri="{FF2B5EF4-FFF2-40B4-BE49-F238E27FC236}">
                <a16:creationId xmlns:a16="http://schemas.microsoft.com/office/drawing/2014/main" id="{C7927F50-65ED-C449-B2C0-3E674FE066DA}"/>
              </a:ext>
            </a:extLst>
          </p:cNvPr>
          <p:cNvSpPr/>
          <p:nvPr/>
        </p:nvSpPr>
        <p:spPr>
          <a:xfrm>
            <a:off x="4343400" y="5657850"/>
            <a:ext cx="990600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589199" cy="128089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Onion – harvest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752600"/>
            <a:ext cx="4686300" cy="4876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Mature onions</a:t>
            </a:r>
          </a:p>
          <a:p>
            <a:pPr lvl="1"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Onions dry naturally and top over</a:t>
            </a:r>
          </a:p>
          <a:p>
            <a:pPr lvl="1"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70-80 % of plants</a:t>
            </a:r>
          </a:p>
          <a:p>
            <a:pPr eaLnBrk="1" hangingPunct="1"/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Lift onions</a:t>
            </a:r>
          </a:p>
          <a:p>
            <a:pPr lvl="1"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Break roots</a:t>
            </a:r>
          </a:p>
          <a:p>
            <a:pPr lvl="1"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Dry down tops</a:t>
            </a:r>
          </a:p>
          <a:p>
            <a:pPr eaLnBrk="1" hangingPunct="1"/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Treat with sprout inhibitor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Picture 2" descr="onion-leaves-bent-over">
            <a:hlinkClick r:id="rId2" tooltip="onion-leaves-bent-over"/>
            <a:extLst>
              <a:ext uri="{FF2B5EF4-FFF2-40B4-BE49-F238E27FC236}">
                <a16:creationId xmlns:a16="http://schemas.microsoft.com/office/drawing/2014/main" id="{2720059A-9B08-674D-9672-CF7D0ACB6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05000"/>
            <a:ext cx="3200400" cy="234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448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609600"/>
            <a:ext cx="6893999" cy="128089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Objectives of Storage Management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600200"/>
            <a:ext cx="8229600" cy="48768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Minimize losses 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Respiration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Evaporation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Diseases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Maximize value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Quality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Recovery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Rarely improve quality in storage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Depends on quality of harvested crop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Healthy Onion in Storage</a:t>
            </a:r>
          </a:p>
        </p:txBody>
      </p:sp>
      <p:pic>
        <p:nvPicPr>
          <p:cNvPr id="70659" name="Picture 2" descr="http://www.cccmkc.edu.hk/~sbj-biology/CERT%20BIO/The%20cell/Microscope/Cell_image/Onion%20scale%20leav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0"/>
            <a:ext cx="7171763" cy="5029200"/>
          </a:xfrm>
          <a:noFill/>
        </p:spPr>
      </p:pic>
    </p:spTree>
    <p:extLst>
      <p:ext uri="{BB962C8B-B14F-4D97-AF65-F5344CB8AC3E}">
        <p14:creationId xmlns:p14="http://schemas.microsoft.com/office/powerpoint/2010/main" val="2201656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56087" y="685800"/>
            <a:ext cx="6589199" cy="128089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Cure Onions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752600"/>
            <a:ext cx="7086600" cy="3777622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7 – 14 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Field cure up to 5 days if no rain, then inside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Remove surface moisture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Form scale leaves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Seal off the neck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Prevent bacterial infection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72°F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Turn on heat at 72°F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Lower RH, dry the bulbs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Ventilated</a:t>
            </a:r>
          </a:p>
        </p:txBody>
      </p:sp>
    </p:spTree>
    <p:extLst>
      <p:ext uri="{BB962C8B-B14F-4D97-AF65-F5344CB8AC3E}">
        <p14:creationId xmlns:p14="http://schemas.microsoft.com/office/powerpoint/2010/main" val="37738889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Onion – long-term storage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905000"/>
            <a:ext cx="4572000" cy="377762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Cool down to 32 – 36°F</a:t>
            </a:r>
          </a:p>
          <a:p>
            <a:pPr lvl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Closer to 36°F</a:t>
            </a:r>
          </a:p>
          <a:p>
            <a:pPr lvl="1"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Buffer to avoid freezing</a:t>
            </a:r>
          </a:p>
          <a:p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65-75% Humidity</a:t>
            </a:r>
          </a:p>
          <a:p>
            <a:pPr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Not sensitive to ethylene although high doses can induce sprouting</a:t>
            </a:r>
          </a:p>
          <a:p>
            <a:pPr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Store for 6+ months</a:t>
            </a:r>
          </a:p>
          <a:p>
            <a:pPr eaLnBrk="1" hangingPunct="1"/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Picture 4" descr="Picture 9-22-06 271">
            <a:extLst>
              <a:ext uri="{FF2B5EF4-FFF2-40B4-BE49-F238E27FC236}">
                <a16:creationId xmlns:a16="http://schemas.microsoft.com/office/drawing/2014/main" id="{39EE54D8-104A-F34C-A7F6-0E1E4C597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4114800"/>
            <a:ext cx="3429000" cy="2571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0257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1828800" y="682171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 Bean – harvest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1447800" y="1676400"/>
            <a:ext cx="7467600" cy="452596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Harvest tips</a:t>
            </a:r>
          </a:p>
          <a:p>
            <a:pPr lvl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Harvest every 2-4 days</a:t>
            </a:r>
          </a:p>
          <a:p>
            <a:pPr lvl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harvest when wet</a:t>
            </a:r>
          </a:p>
          <a:p>
            <a:pPr lvl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Shipping boxes can be filled directly from harvest containers if beans clean</a:t>
            </a:r>
          </a:p>
          <a:p>
            <a:pPr lvl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 stem-ends intact when picking</a:t>
            </a:r>
          </a:p>
          <a:p>
            <a:pPr lvl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Beans don’t get too hot or too cold</a:t>
            </a:r>
          </a:p>
          <a:p>
            <a:pPr lvl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Beans are tolerate to harvest in the heat of the day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1828800" y="682171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 Bean – harvest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1447800" y="1676400"/>
            <a:ext cx="7467600" cy="452596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Harvest quality</a:t>
            </a:r>
          </a:p>
          <a:p>
            <a:pPr lvl="1"/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Well-formed turgid and straight pods tender and bright in color</a:t>
            </a:r>
          </a:p>
          <a:p>
            <a:pPr lvl="1"/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 bean cavity</a:t>
            </a:r>
          </a:p>
          <a:p>
            <a:pPr lvl="1"/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Seeds that are too large or pods that are fibrous are too old to harvest</a:t>
            </a:r>
          </a:p>
          <a:p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Harvest maturity</a:t>
            </a:r>
          </a:p>
          <a:p>
            <a:pPr lvl="1"/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 time until maturity is 50-60 days and usually 15-18 days following full bloom of the plants flowers</a:t>
            </a:r>
          </a:p>
        </p:txBody>
      </p:sp>
    </p:spTree>
    <p:extLst>
      <p:ext uri="{BB962C8B-B14F-4D97-AF65-F5344CB8AC3E}">
        <p14:creationId xmlns:p14="http://schemas.microsoft.com/office/powerpoint/2010/main" val="16285084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6589199" cy="128089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Optimal Green Bean Harvest</a:t>
            </a:r>
          </a:p>
        </p:txBody>
      </p:sp>
      <p:pic>
        <p:nvPicPr>
          <p:cNvPr id="46083" name="Picture 2" descr="Maturi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7079" y="1600200"/>
            <a:ext cx="7994120" cy="5257800"/>
          </a:xfr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Optimal – storage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1956087" y="1752600"/>
            <a:ext cx="6591985" cy="377762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41-46°F</a:t>
            </a:r>
          </a:p>
          <a:p>
            <a:pPr lvl="1"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Hydro-cooling recommended</a:t>
            </a:r>
          </a:p>
          <a:p>
            <a:pPr lvl="1"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Forced air</a:t>
            </a:r>
          </a:p>
          <a:p>
            <a:pPr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95-100% Humidity</a:t>
            </a:r>
          </a:p>
          <a:p>
            <a:pPr lvl="1"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 weight loss leads to limp and shriveled beans</a:t>
            </a:r>
          </a:p>
          <a:p>
            <a:pPr lvl="1"/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 weight loss unmarketable</a:t>
            </a:r>
          </a:p>
          <a:p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loss, chilling injury, decay</a:t>
            </a:r>
          </a:p>
          <a:p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Sensitive to ethylene exposure</a:t>
            </a:r>
          </a:p>
          <a:p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1752600" y="609600"/>
            <a:ext cx="6589199" cy="128089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 Bean Ethylene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9857" y="1890490"/>
            <a:ext cx="6591985" cy="377762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Loss of green pigment </a:t>
            </a:r>
          </a:p>
          <a:p>
            <a:pPr marL="0" indent="0" eaLnBrk="1" hangingPunct="1">
              <a:buNone/>
              <a:defRPr/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 browning</a:t>
            </a:r>
          </a:p>
          <a:p>
            <a:pPr eaLnBrk="1" hangingPunct="1">
              <a:defRPr/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0.1 ppm can reduce shelf-life by 30-50% at 41°F  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1883515" y="609600"/>
            <a:ext cx="6589199" cy="128089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Chilling Injury of green beans</a:t>
            </a:r>
          </a:p>
        </p:txBody>
      </p:sp>
      <p:pic>
        <p:nvPicPr>
          <p:cNvPr id="51203" name="Picture 2" descr="Chilling Injur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524000"/>
            <a:ext cx="7620000" cy="4876800"/>
          </a:xfr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1945201" y="609600"/>
            <a:ext cx="6589199" cy="128089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Sweet Corn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1945201" y="1890490"/>
            <a:ext cx="6591985" cy="377762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 sweet varieties</a:t>
            </a:r>
          </a:p>
          <a:p>
            <a:pPr lvl="1"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Sh2 gene</a:t>
            </a:r>
          </a:p>
          <a:p>
            <a:pPr lvl="1"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Extended shelf life</a:t>
            </a:r>
          </a:p>
          <a:p>
            <a:pPr lvl="1"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Delayed conversion of sugars</a:t>
            </a:r>
          </a:p>
          <a:p>
            <a:pPr lvl="1" eaLnBrk="1" hangingPunct="1"/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Maintenance of flavor</a:t>
            </a:r>
          </a:p>
          <a:p>
            <a:pPr eaLnBrk="1" hangingPunct="1"/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676400" y="609600"/>
            <a:ext cx="6893999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Harvesting the produce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732499" y="1524000"/>
            <a:ext cx="6781800" cy="4876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Harvest at crop peak maturity or as near as possible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Use only produce that is free from all visible evidence of diseases or insect damage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Handle carefully after harvest to prevent cutting or bruising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Leave an inch or more of stem on most vegetables to reduce water loss and prevent disease infection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Use late-maturing varieties better suited to storage</a:t>
            </a:r>
          </a:p>
        </p:txBody>
      </p:sp>
    </p:spTree>
    <p:extLst>
      <p:ext uri="{BB962C8B-B14F-4D97-AF65-F5344CB8AC3E}">
        <p14:creationId xmlns:p14="http://schemas.microsoft.com/office/powerpoint/2010/main" val="1692768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Sweet Corn Maturity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862671" y="1676400"/>
            <a:ext cx="5461929" cy="377762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Silks are dried</a:t>
            </a:r>
          </a:p>
          <a:p>
            <a:pPr eaLnBrk="1" hangingPunct="1"/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Immature kernels</a:t>
            </a:r>
          </a:p>
          <a:p>
            <a:pPr eaLnBrk="1" hangingPunct="1"/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Moisture content of kernels</a:t>
            </a:r>
          </a:p>
          <a:p>
            <a:pPr lvl="1"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Milky not doughy</a:t>
            </a:r>
          </a:p>
          <a:p>
            <a:pPr lvl="1"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70-75% moisture for standard</a:t>
            </a:r>
          </a:p>
          <a:p>
            <a:pPr lvl="1"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77-78% for super sweet varieties</a:t>
            </a:r>
          </a:p>
        </p:txBody>
      </p:sp>
      <p:pic>
        <p:nvPicPr>
          <p:cNvPr id="4" name="Picture 2" descr="corn, Zea mays  (Cyperales: Poaceae)">
            <a:hlinkClick r:id="rId2"/>
            <a:extLst>
              <a:ext uri="{FF2B5EF4-FFF2-40B4-BE49-F238E27FC236}">
                <a16:creationId xmlns:a16="http://schemas.microsoft.com/office/drawing/2014/main" id="{3E32EF06-EACC-D940-9B6B-5811E4C7D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1676400"/>
            <a:ext cx="3449638" cy="2282509"/>
          </a:xfrm>
          <a:prstGeom prst="rect">
            <a:avLst/>
          </a:prstGeom>
        </p:spPr>
      </p:pic>
      <p:pic>
        <p:nvPicPr>
          <p:cNvPr id="5" name="Picture 4" descr="http://www.finecooking.com/assets/uploads/posts/5223/ING-sweet-corn_sql.jpg">
            <a:extLst>
              <a:ext uri="{FF2B5EF4-FFF2-40B4-BE49-F238E27FC236}">
                <a16:creationId xmlns:a16="http://schemas.microsoft.com/office/drawing/2014/main" id="{23FE3922-15A5-EC42-8A16-5F561F551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446" y="4114800"/>
            <a:ext cx="2217546" cy="2217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Sweet Corn – harvest</a:t>
            </a:r>
          </a:p>
        </p:txBody>
      </p:sp>
      <p:sp>
        <p:nvSpPr>
          <p:cNvPr id="65539" name="Content Placeholder 4"/>
          <p:cNvSpPr>
            <a:spLocks noGrp="1"/>
          </p:cNvSpPr>
          <p:nvPr>
            <p:ph idx="1"/>
          </p:nvPr>
        </p:nvSpPr>
        <p:spPr>
          <a:xfrm>
            <a:off x="1676400" y="1676400"/>
            <a:ext cx="6591985" cy="377762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Harvest tips</a:t>
            </a:r>
          </a:p>
          <a:p>
            <a:pPr lvl="1"/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Early in the day when still cool</a:t>
            </a:r>
          </a:p>
          <a:p>
            <a:pPr lvl="1"/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 directly into the cooler</a:t>
            </a:r>
          </a:p>
          <a:p>
            <a:pPr lvl="1"/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iced in the field</a:t>
            </a:r>
          </a:p>
          <a:p>
            <a:pPr lvl="1"/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field-packed</a:t>
            </a:r>
          </a:p>
          <a:p>
            <a:pPr lvl="1"/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Husks not protect corn, bruises will show up later if tossed or squeezed</a:t>
            </a:r>
          </a:p>
          <a:p>
            <a:pPr lvl="1"/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let corns heat up, keep them in the shade</a:t>
            </a:r>
          </a:p>
          <a:p>
            <a:pPr lvl="1"/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faster the corns are cooled, the better they hold sweetness – sensitive to overheating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Sweet Corn – harvest</a:t>
            </a:r>
          </a:p>
        </p:txBody>
      </p:sp>
      <p:sp>
        <p:nvSpPr>
          <p:cNvPr id="65539" name="Content Placeholder 4"/>
          <p:cNvSpPr>
            <a:spLocks noGrp="1"/>
          </p:cNvSpPr>
          <p:nvPr>
            <p:ph idx="1"/>
          </p:nvPr>
        </p:nvSpPr>
        <p:spPr>
          <a:xfrm>
            <a:off x="1828800" y="1600200"/>
            <a:ext cx="6591985" cy="377762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Harvest quality</a:t>
            </a:r>
          </a:p>
          <a:p>
            <a:pPr lvl="1"/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Uniform appearance</a:t>
            </a:r>
          </a:p>
          <a:p>
            <a:pPr lvl="1"/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Filled kernels in rows</a:t>
            </a:r>
          </a:p>
          <a:p>
            <a:pPr lvl="1"/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 ears</a:t>
            </a:r>
          </a:p>
          <a:p>
            <a:pPr lvl="1"/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Plump milky kernels</a:t>
            </a:r>
          </a:p>
          <a:p>
            <a:pPr lvl="1"/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 of defects</a:t>
            </a:r>
          </a:p>
          <a:p>
            <a:pPr lvl="2"/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Insect injury</a:t>
            </a:r>
          </a:p>
          <a:p>
            <a:pPr lvl="2"/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Mechanical damage</a:t>
            </a:r>
          </a:p>
          <a:p>
            <a:pPr lvl="2"/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decay</a:t>
            </a:r>
          </a:p>
          <a:p>
            <a:pPr lvl="1"/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Trimmed husks with tight appearance</a:t>
            </a:r>
          </a:p>
        </p:txBody>
      </p:sp>
    </p:spTree>
    <p:extLst>
      <p:ext uri="{BB962C8B-B14F-4D97-AF65-F5344CB8AC3E}">
        <p14:creationId xmlns:p14="http://schemas.microsoft.com/office/powerpoint/2010/main" val="28161920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Sweet corn – storage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1942415" y="1752600"/>
            <a:ext cx="6591985" cy="377762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to 34°F</a:t>
            </a:r>
          </a:p>
          <a:p>
            <a:pPr lvl="1"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 sweet corn – 7 d</a:t>
            </a:r>
          </a:p>
          <a:p>
            <a:pPr lvl="1"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 sweet varieties – 21 d</a:t>
            </a:r>
          </a:p>
          <a:p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Humidity: 95-98%</a:t>
            </a:r>
          </a:p>
          <a:p>
            <a:pPr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Rapid cooling</a:t>
            </a:r>
          </a:p>
          <a:p>
            <a:pPr lvl="1"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Remove field heat</a:t>
            </a:r>
          </a:p>
          <a:p>
            <a:pPr lvl="1"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Hydro-cooling</a:t>
            </a:r>
          </a:p>
          <a:p>
            <a:pPr lvl="1"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Icing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>
            <a:extLst>
              <a:ext uri="{FF2B5EF4-FFF2-40B4-BE49-F238E27FC236}">
                <a16:creationId xmlns:a16="http://schemas.microsoft.com/office/drawing/2014/main" id="{58F48ED7-C4F5-5948-A1E9-AF6EE0E4C5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 Carrot – harvest </a:t>
            </a:r>
          </a:p>
        </p:txBody>
      </p:sp>
      <p:sp>
        <p:nvSpPr>
          <p:cNvPr id="92162" name="Rectangle 3">
            <a:extLst>
              <a:ext uri="{FF2B5EF4-FFF2-40B4-BE49-F238E27FC236}">
                <a16:creationId xmlns:a16="http://schemas.microsoft.com/office/drawing/2014/main" id="{B89E3D81-42EC-8D42-B573-83702DF1D3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0" y="1371600"/>
            <a:ext cx="6096000" cy="5638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</a:rPr>
              <a:t>Harvest tips</a:t>
            </a:r>
          </a:p>
          <a:p>
            <a:pPr lvl="1">
              <a:lnSpc>
                <a:spcPct val="80000"/>
              </a:lnSpc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Loosen with a fork or a bed lifter before harvesting</a:t>
            </a:r>
          </a:p>
          <a:p>
            <a:pPr lvl="1">
              <a:lnSpc>
                <a:spcPct val="80000"/>
              </a:lnSpc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Cull hairy carrots – bitter</a:t>
            </a:r>
          </a:p>
          <a:p>
            <a:pPr lvl="1">
              <a:lnSpc>
                <a:spcPct val="80000"/>
              </a:lnSpc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Cull forked carrots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Harvest quality</a:t>
            </a:r>
          </a:p>
          <a:p>
            <a:pPr lvl="1">
              <a:lnSpc>
                <a:spcPct val="80000"/>
              </a:lnSpc>
            </a:pP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</a:rPr>
              <a:t>Partially mature, ½ - ¾’’ at shoulder</a:t>
            </a:r>
          </a:p>
          <a:p>
            <a:pPr lvl="1">
              <a:lnSpc>
                <a:spcPct val="80000"/>
              </a:lnSpc>
            </a:pP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</a:rPr>
              <a:t>Firm, straight from shoulder to tip</a:t>
            </a:r>
          </a:p>
          <a:p>
            <a:pPr lvl="1">
              <a:lnSpc>
                <a:spcPct val="80000"/>
              </a:lnSpc>
            </a:pP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</a:rPr>
              <a:t>Smooth with little residual “hairiness”</a:t>
            </a:r>
          </a:p>
          <a:p>
            <a:pPr lvl="1">
              <a:lnSpc>
                <a:spcPct val="80000"/>
              </a:lnSpc>
            </a:pP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</a:rPr>
              <a:t>Sweet with no bitter or harsh taste</a:t>
            </a:r>
          </a:p>
          <a:p>
            <a:pPr lvl="1">
              <a:lnSpc>
                <a:spcPct val="80000"/>
              </a:lnSpc>
            </a:pP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</a:rPr>
              <a:t>Show no signs of cracking</a:t>
            </a:r>
          </a:p>
        </p:txBody>
      </p:sp>
    </p:spTree>
    <p:extLst>
      <p:ext uri="{BB962C8B-B14F-4D97-AF65-F5344CB8AC3E}">
        <p14:creationId xmlns:p14="http://schemas.microsoft.com/office/powerpoint/2010/main" val="1654128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>
            <a:extLst>
              <a:ext uri="{FF2B5EF4-FFF2-40B4-BE49-F238E27FC236}">
                <a16:creationId xmlns:a16="http://schemas.microsoft.com/office/drawing/2014/main" id="{58F48ED7-C4F5-5948-A1E9-AF6EE0E4C5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 Carrot storage losses</a:t>
            </a:r>
          </a:p>
        </p:txBody>
      </p:sp>
      <p:sp>
        <p:nvSpPr>
          <p:cNvPr id="92162" name="Rectangle 3">
            <a:extLst>
              <a:ext uri="{FF2B5EF4-FFF2-40B4-BE49-F238E27FC236}">
                <a16:creationId xmlns:a16="http://schemas.microsoft.com/office/drawing/2014/main" id="{B89E3D81-42EC-8D42-B573-83702DF1D3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8800" y="1600200"/>
            <a:ext cx="6096000" cy="56388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Shrink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Loss of moisture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Evaporation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Loss of carbohydrate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Respiration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Sprouting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Bud development on carrot roots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Increases potential for moisture loss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Storage diseases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Flavor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Bitterness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08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Picture 4" descr="IMG_0782">
            <a:extLst>
              <a:ext uri="{FF2B5EF4-FFF2-40B4-BE49-F238E27FC236}">
                <a16:creationId xmlns:a16="http://schemas.microsoft.com/office/drawing/2014/main" id="{A59D78D0-1694-9B4A-81B9-A952F818DD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33640116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>
            <a:extLst>
              <a:ext uri="{FF2B5EF4-FFF2-40B4-BE49-F238E27FC236}">
                <a16:creationId xmlns:a16="http://schemas.microsoft.com/office/drawing/2014/main" id="{082C262F-5EC7-984B-8CBD-129B080725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40114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Carrot – temperature management</a:t>
            </a:r>
          </a:p>
        </p:txBody>
      </p:sp>
      <p:sp>
        <p:nvSpPr>
          <p:cNvPr id="94210" name="Rectangle 3">
            <a:extLst>
              <a:ext uri="{FF2B5EF4-FFF2-40B4-BE49-F238E27FC236}">
                <a16:creationId xmlns:a16="http://schemas.microsoft.com/office/drawing/2014/main" id="{EE10B51F-B050-CF4E-996C-C7F5FA5E7B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1981200"/>
            <a:ext cx="8229600" cy="5638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32-33</a:t>
            </a:r>
            <a:r>
              <a:rPr lang="en-US" altLang="en-US" sz="3200" baseline="30000" dirty="0">
                <a:solidFill>
                  <a:schemeClr val="tx1"/>
                </a:solidFill>
                <a:latin typeface="Times New Roman" panose="02020603050405020304" pitchFamily="18" charset="0"/>
              </a:rPr>
              <a:t>o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F</a:t>
            </a:r>
          </a:p>
          <a:p>
            <a:pPr lvl="1"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Maintain at 34</a:t>
            </a:r>
            <a:r>
              <a:rPr lang="en-US" altLang="en-US" sz="2800" baseline="30000" dirty="0">
                <a:solidFill>
                  <a:schemeClr val="tx1"/>
                </a:solidFill>
                <a:latin typeface="Times New Roman" panose="02020603050405020304" pitchFamily="18" charset="0"/>
              </a:rPr>
              <a:t>o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F</a:t>
            </a:r>
          </a:p>
          <a:p>
            <a:pPr lvl="1"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Minimizes sprout development of carrots</a:t>
            </a:r>
          </a:p>
          <a:p>
            <a:pPr lvl="1"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Minimizes respiration </a:t>
            </a:r>
          </a:p>
          <a:p>
            <a:pPr lvl="1" eaLnBrk="1" hangingPunct="1"/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29.5</a:t>
            </a:r>
            <a:r>
              <a:rPr lang="en-US" altLang="en-US" sz="3200" baseline="30000" dirty="0">
                <a:solidFill>
                  <a:schemeClr val="tx1"/>
                </a:solidFill>
                <a:latin typeface="Times New Roman" panose="02020603050405020304" pitchFamily="18" charset="0"/>
              </a:rPr>
              <a:t>o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F minimum temperature</a:t>
            </a:r>
          </a:p>
          <a:p>
            <a:pPr eaLnBrk="1" hangingPunct="1"/>
            <a:endParaRPr lang="en-US" altLang="en-US" sz="32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0424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>
            <a:extLst>
              <a:ext uri="{FF2B5EF4-FFF2-40B4-BE49-F238E27FC236}">
                <a16:creationId xmlns:a16="http://schemas.microsoft.com/office/drawing/2014/main" id="{8DD5D8ED-4832-F44A-9BA5-5B7BFED992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35158" y="609600"/>
            <a:ext cx="6589199" cy="128089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Carrot – humidity management</a:t>
            </a:r>
          </a:p>
        </p:txBody>
      </p:sp>
      <p:sp>
        <p:nvSpPr>
          <p:cNvPr id="95234" name="Rectangle 3">
            <a:extLst>
              <a:ext uri="{FF2B5EF4-FFF2-40B4-BE49-F238E27FC236}">
                <a16:creationId xmlns:a16="http://schemas.microsoft.com/office/drawing/2014/main" id="{BD6F0D53-8393-254B-BC7E-E0C826BBB4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752600"/>
            <a:ext cx="7000357" cy="457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99% Humidity</a:t>
            </a:r>
          </a:p>
          <a:p>
            <a:pPr lvl="1"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99% required for fresh market carrots</a:t>
            </a:r>
          </a:p>
          <a:p>
            <a:pPr lvl="2" eaLnBrk="1" hangingPunct="1"/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Turgidity more important in fresh carrots</a:t>
            </a:r>
          </a:p>
          <a:p>
            <a:pPr lvl="1" eaLnBrk="1" hangingPunct="1"/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lvl="1"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95% used for processing</a:t>
            </a:r>
          </a:p>
          <a:p>
            <a:pPr lvl="2" eaLnBrk="1" hangingPunct="1"/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Tolerate higher water loss</a:t>
            </a:r>
          </a:p>
          <a:p>
            <a:pPr lvl="2" eaLnBrk="1" hangingPunct="1"/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Free moisture at 99% humidity and 33°F</a:t>
            </a:r>
          </a:p>
        </p:txBody>
      </p:sp>
    </p:spTree>
    <p:extLst>
      <p:ext uri="{BB962C8B-B14F-4D97-AF65-F5344CB8AC3E}">
        <p14:creationId xmlns:p14="http://schemas.microsoft.com/office/powerpoint/2010/main" val="35483449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>
            <a:extLst>
              <a:ext uri="{FF2B5EF4-FFF2-40B4-BE49-F238E27FC236}">
                <a16:creationId xmlns:a16="http://schemas.microsoft.com/office/drawing/2014/main" id="{3EAB4367-4FFE-834F-87EB-D2EB7EE914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74230" y="609600"/>
            <a:ext cx="6589199" cy="128089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Carrot – air quality during storage</a:t>
            </a:r>
          </a:p>
        </p:txBody>
      </p:sp>
      <p:sp>
        <p:nvSpPr>
          <p:cNvPr id="96258" name="Rectangle 3">
            <a:extLst>
              <a:ext uri="{FF2B5EF4-FFF2-40B4-BE49-F238E27FC236}">
                <a16:creationId xmlns:a16="http://schemas.microsoft.com/office/drawing/2014/main" id="{5DB80321-669B-894C-BE50-B466DF818D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8800" y="1890490"/>
            <a:ext cx="6934200" cy="458651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O</a:t>
            </a:r>
            <a:r>
              <a:rPr lang="en-US" altLang="en-US" sz="2800" baseline="-25000" dirty="0">
                <a:solidFill>
                  <a:schemeClr val="tx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:CO</a:t>
            </a:r>
            <a:r>
              <a:rPr lang="en-US" altLang="en-US" sz="2800" baseline="-25000" dirty="0">
                <a:solidFill>
                  <a:schemeClr val="tx1"/>
                </a:solidFill>
                <a:latin typeface="Times New Roman" panose="02020603050405020304" pitchFamily="18" charset="0"/>
              </a:rPr>
              <a:t>2 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lvl="1" eaLnBrk="1" hangingPunct="1"/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</a:rPr>
              <a:t>Ethylene</a:t>
            </a:r>
          </a:p>
          <a:p>
            <a:pPr lvl="1" eaLnBrk="1" hangingPunct="1"/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Short durations at low levels cause bitterness</a:t>
            </a:r>
          </a:p>
          <a:p>
            <a:pPr marL="457200" lvl="1" indent="0" eaLnBrk="1" hangingPunct="1">
              <a:buNone/>
            </a:pP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Other flavor, storability, quality factors</a:t>
            </a:r>
          </a:p>
          <a:p>
            <a:pPr eaLnBrk="1" hangingPunct="1"/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Damage potential of carrots are low</a:t>
            </a:r>
          </a:p>
        </p:txBody>
      </p:sp>
    </p:spTree>
    <p:extLst>
      <p:ext uri="{BB962C8B-B14F-4D97-AF65-F5344CB8AC3E}">
        <p14:creationId xmlns:p14="http://schemas.microsoft.com/office/powerpoint/2010/main" val="3905816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609600"/>
            <a:ext cx="6589199" cy="128089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Storage Design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362200" y="1676400"/>
            <a:ext cx="6400800" cy="4876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Insulation</a:t>
            </a:r>
          </a:p>
          <a:p>
            <a:pPr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Refrigeration</a:t>
            </a:r>
          </a:p>
          <a:p>
            <a:pPr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Humidification</a:t>
            </a:r>
          </a:p>
          <a:p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Air flow</a:t>
            </a:r>
          </a:p>
          <a:p>
            <a:pPr lvl="1"/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Fans</a:t>
            </a:r>
          </a:p>
          <a:p>
            <a:pPr lvl="1"/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Plenum</a:t>
            </a:r>
          </a:p>
          <a:p>
            <a:pPr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Air Quality</a:t>
            </a:r>
          </a:p>
          <a:p>
            <a:pPr lvl="1" eaLnBrk="1" hangingPunct="1"/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O</a:t>
            </a:r>
            <a:r>
              <a:rPr lang="en-US" alt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</a:rPr>
              <a:t>2</a:t>
            </a:r>
          </a:p>
          <a:p>
            <a:pPr lvl="1" eaLnBrk="1" hangingPunct="1"/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CO</a:t>
            </a:r>
            <a:r>
              <a:rPr lang="en-US" alt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</a:rPr>
              <a:t>2</a:t>
            </a:r>
          </a:p>
          <a:p>
            <a:pPr lvl="1" eaLnBrk="1" hangingPunct="1"/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Ethylene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C8C17-E708-F947-9457-A51F0CAE4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015" y="609600"/>
            <a:ext cx="6589199" cy="128089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of today’s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26273-E4DD-C648-93D8-ABAF71795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752600"/>
            <a:ext cx="6982214" cy="44196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Harvest the crops with best quality, under required conditions, free of potential problems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factors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humidity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flow and air quality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Variety selection is important</a:t>
            </a:r>
          </a:p>
        </p:txBody>
      </p:sp>
    </p:spTree>
    <p:extLst>
      <p:ext uri="{BB962C8B-B14F-4D97-AF65-F5344CB8AC3E}">
        <p14:creationId xmlns:p14="http://schemas.microsoft.com/office/powerpoint/2010/main" val="7550148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D36AE-357B-874D-8379-7179059A2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DEB6F-B905-EF48-B15B-AD46E2EB2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CFE594-02A3-B54A-B46A-9EEA58076902}"/>
              </a:ext>
            </a:extLst>
          </p:cNvPr>
          <p:cNvSpPr/>
          <p:nvPr/>
        </p:nvSpPr>
        <p:spPr>
          <a:xfrm>
            <a:off x="1524000" y="2160363"/>
            <a:ext cx="653255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79211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A0904-289B-FB4F-B02E-6FF1EC62D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Insulation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6F2915-1463-9247-9A90-1616C36226A3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17526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Temperature regulation</a:t>
            </a:r>
          </a:p>
          <a:p>
            <a:pPr lvl="1" fontAlgn="auto">
              <a:lnSpc>
                <a:spcPct val="90000"/>
              </a:lnSpc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Improve efficiency of refrigeration</a:t>
            </a:r>
          </a:p>
          <a:p>
            <a:pPr lvl="1" fontAlgn="auto">
              <a:lnSpc>
                <a:spcPct val="90000"/>
              </a:lnSpc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Prevents heat loss</a:t>
            </a:r>
          </a:p>
          <a:p>
            <a:pPr fontAlgn="auto">
              <a:lnSpc>
                <a:spcPct val="90000"/>
              </a:lnSpc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Prevent condensation</a:t>
            </a:r>
          </a:p>
          <a:p>
            <a:pPr lvl="1" fontAlgn="auto">
              <a:lnSpc>
                <a:spcPct val="90000"/>
              </a:lnSpc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Cooling of high humidity conditions</a:t>
            </a:r>
          </a:p>
          <a:p>
            <a:pPr lvl="1" fontAlgn="auto">
              <a:lnSpc>
                <a:spcPct val="90000"/>
              </a:lnSpc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humid air in contact with cold surfaces – O</a:t>
            </a:r>
            <a:r>
              <a:rPr lang="en-US" alt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deprivation</a:t>
            </a:r>
          </a:p>
          <a:p>
            <a:pPr lvl="3" fontAlgn="auto">
              <a:lnSpc>
                <a:spcPct val="90000"/>
              </a:lnSpc>
            </a:pPr>
            <a:endParaRPr lang="en-US" altLang="en-US" sz="1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5" descr="Jespersons%20006resized">
            <a:extLst>
              <a:ext uri="{FF2B5EF4-FFF2-40B4-BE49-F238E27FC236}">
                <a16:creationId xmlns:a16="http://schemas.microsoft.com/office/drawing/2014/main" id="{B4E27DC7-6BAA-5B41-AD1B-27D36A414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905000"/>
            <a:ext cx="4165600" cy="312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0905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685800"/>
            <a:ext cx="6589199" cy="128089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Refrigeration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676400"/>
            <a:ext cx="7543800" cy="4876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Expensive</a:t>
            </a:r>
          </a:p>
          <a:p>
            <a:pPr lvl="1" eaLnBrk="1" hangingPunct="1"/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Energy intensive</a:t>
            </a:r>
          </a:p>
          <a:p>
            <a:pPr lvl="1" eaLnBrk="1" hangingPunct="1"/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Sized to meet capacity</a:t>
            </a:r>
          </a:p>
          <a:p>
            <a:pPr lvl="2" eaLnBrk="1" hangingPunct="1"/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Volume of produce</a:t>
            </a:r>
          </a:p>
          <a:p>
            <a:pPr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Evaporative process</a:t>
            </a:r>
          </a:p>
          <a:p>
            <a:pPr lvl="1" eaLnBrk="1" hangingPunct="1"/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Moving air over refrigeration coils removes moisture from the atmosphere</a:t>
            </a:r>
          </a:p>
          <a:p>
            <a:pPr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Outside air </a:t>
            </a:r>
          </a:p>
          <a:p>
            <a:pPr lvl="1" eaLnBrk="1" hangingPunct="1"/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Fall and winter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685800"/>
            <a:ext cx="6589199" cy="128089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Humidification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2039257"/>
            <a:ext cx="6665399" cy="495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Relative humidity</a:t>
            </a:r>
          </a:p>
          <a:p>
            <a:pPr lvl="1" eaLnBrk="1" hangingPunct="1"/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Moisture content relative to maximum</a:t>
            </a:r>
          </a:p>
          <a:p>
            <a:pPr lvl="1" eaLnBrk="1" hangingPunct="1"/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≥ 80%</a:t>
            </a:r>
          </a:p>
          <a:p>
            <a:pPr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Absolute moisture content changes with temperature</a:t>
            </a:r>
          </a:p>
          <a:p>
            <a:pPr lvl="1" eaLnBrk="1" hangingPunct="1"/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Warm air has higher moisture capacity</a:t>
            </a:r>
          </a:p>
          <a:p>
            <a:pPr lvl="1" eaLnBrk="1" hangingPunct="1"/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Cool air has lower moisture capacity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8B2BAC-7D6C-6347-982C-DBCB9B8FCB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813" y="0"/>
            <a:ext cx="3582187" cy="203925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793E0-6664-4C4C-9727-7AB7817CD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609600"/>
            <a:ext cx="6589199" cy="128089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Air flow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503DF6-F615-A04F-8144-09BA71231E3B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1470818"/>
            <a:ext cx="4343400" cy="49299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Air flow</a:t>
            </a:r>
          </a:p>
          <a:p>
            <a:pPr lvl="1" fontAlgn="auto"/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Fans</a:t>
            </a:r>
          </a:p>
          <a:p>
            <a:pPr lvl="2" fontAlgn="auto"/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Ceiling fans</a:t>
            </a:r>
          </a:p>
          <a:p>
            <a:pPr lvl="2" fontAlgn="auto"/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Box fans</a:t>
            </a:r>
          </a:p>
          <a:p>
            <a:pPr lvl="1" fontAlgn="auto"/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Plenum</a:t>
            </a:r>
          </a:p>
          <a:p>
            <a:pPr lvl="2" fontAlgn="auto"/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Forced air</a:t>
            </a:r>
          </a:p>
          <a:p>
            <a:pPr lvl="2" fontAlgn="auto"/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Pushes air through the produce</a:t>
            </a:r>
          </a:p>
          <a:p>
            <a:pPr fontAlgn="auto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Temperature distribution</a:t>
            </a:r>
          </a:p>
          <a:p>
            <a:pPr lvl="1" fontAlgn="auto"/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Uniform</a:t>
            </a:r>
          </a:p>
          <a:p>
            <a:pPr lvl="1" fontAlgn="auto"/>
            <a:r>
              <a:rPr lang="el-GR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l-GR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Picture 9-22-06 275">
            <a:extLst>
              <a:ext uri="{FF2B5EF4-FFF2-40B4-BE49-F238E27FC236}">
                <a16:creationId xmlns:a16="http://schemas.microsoft.com/office/drawing/2014/main" id="{C2EF3616-9E63-BE4D-9627-540589B70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695450"/>
            <a:ext cx="4343400" cy="3257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514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Air Quality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447800"/>
            <a:ext cx="6781800" cy="5410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Oxygen</a:t>
            </a:r>
          </a:p>
          <a:p>
            <a:pPr lvl="1" eaLnBrk="1" hangingPunct="1"/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Low oxygen promotes anaerobic bacteria</a:t>
            </a:r>
          </a:p>
          <a:p>
            <a:pPr lvl="1" eaLnBrk="1" hangingPunct="1"/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Stress some stored produce</a:t>
            </a:r>
          </a:p>
          <a:p>
            <a:pPr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Carbon dioxide</a:t>
            </a:r>
          </a:p>
          <a:p>
            <a:pPr lvl="1" eaLnBrk="1" hangingPunct="1"/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Not detrimental by itself</a:t>
            </a:r>
          </a:p>
          <a:p>
            <a:pPr lvl="1" eaLnBrk="1" hangingPunct="1"/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Associated with low oxygen</a:t>
            </a:r>
          </a:p>
          <a:p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</a:rPr>
              <a:t>Ethylene</a:t>
            </a:r>
          </a:p>
          <a:p>
            <a:pPr lvl="1" eaLnBrk="1" hangingPunct="1"/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Promotes ripening</a:t>
            </a:r>
          </a:p>
          <a:p>
            <a:pPr lvl="1" eaLnBrk="1" hangingPunct="1"/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Negative effects on numerous crops</a:t>
            </a:r>
          </a:p>
          <a:p>
            <a:pPr lvl="2" eaLnBrk="1" hangingPunct="1"/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Carrots, potatoes, others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3607</TotalTime>
  <Words>1318</Words>
  <Application>Microsoft Macintosh PowerPoint</Application>
  <PresentationFormat>On-screen Show (4:3)</PresentationFormat>
  <Paragraphs>351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幼圆</vt:lpstr>
      <vt:lpstr>Arial</vt:lpstr>
      <vt:lpstr>Century Gothic</vt:lpstr>
      <vt:lpstr>Times New Roman</vt:lpstr>
      <vt:lpstr>Wingdings 3</vt:lpstr>
      <vt:lpstr>Wisp</vt:lpstr>
      <vt:lpstr>Post-harvest requirements of fruiting vegetables for prolonged quality and marketability</vt:lpstr>
      <vt:lpstr>Objectives of Storage Management</vt:lpstr>
      <vt:lpstr>PowerPoint Presentation</vt:lpstr>
      <vt:lpstr>Storage Design</vt:lpstr>
      <vt:lpstr>Insulation</vt:lpstr>
      <vt:lpstr>Refrigeration</vt:lpstr>
      <vt:lpstr>Humidification</vt:lpstr>
      <vt:lpstr>Air flow</vt:lpstr>
      <vt:lpstr>Air Quality</vt:lpstr>
      <vt:lpstr>Storage requirements for common fruiting vegetables</vt:lpstr>
      <vt:lpstr>PowerPoint Presentation</vt:lpstr>
      <vt:lpstr>PowerPoint Presentation</vt:lpstr>
      <vt:lpstr>Eggplant – harvest</vt:lpstr>
      <vt:lpstr>Eggplant – storage</vt:lpstr>
      <vt:lpstr>Chilling Injury in Eggplant</vt:lpstr>
      <vt:lpstr>Peppers – harvest</vt:lpstr>
      <vt:lpstr>Pepper – storage</vt:lpstr>
      <vt:lpstr>Pepper – storage</vt:lpstr>
      <vt:lpstr>Onion – harvest</vt:lpstr>
      <vt:lpstr>Healthy Onion in Storage</vt:lpstr>
      <vt:lpstr>Cure Onions</vt:lpstr>
      <vt:lpstr>Onion – long-term storage</vt:lpstr>
      <vt:lpstr>Green Bean – harvest</vt:lpstr>
      <vt:lpstr>Green Bean – harvest</vt:lpstr>
      <vt:lpstr>Optimal Green Bean Harvest</vt:lpstr>
      <vt:lpstr>Optimal – storage</vt:lpstr>
      <vt:lpstr>Green Bean Ethylene Response</vt:lpstr>
      <vt:lpstr>Chilling Injury of green beans</vt:lpstr>
      <vt:lpstr>Sweet Corn</vt:lpstr>
      <vt:lpstr>Sweet Corn Maturity</vt:lpstr>
      <vt:lpstr>Sweet Corn – harvest</vt:lpstr>
      <vt:lpstr>Sweet Corn – harvest</vt:lpstr>
      <vt:lpstr>Sweet corn – storage</vt:lpstr>
      <vt:lpstr> Carrot – harvest </vt:lpstr>
      <vt:lpstr> Carrot storage losses</vt:lpstr>
      <vt:lpstr>PowerPoint Presentation</vt:lpstr>
      <vt:lpstr>Carrot – temperature management</vt:lpstr>
      <vt:lpstr>Carrot – humidity management</vt:lpstr>
      <vt:lpstr>Carrot – air quality during storage</vt:lpstr>
      <vt:lpstr>Summary of today’s talk</vt:lpstr>
      <vt:lpstr>PowerPoint Presentation</vt:lpstr>
    </vt:vector>
  </TitlesOfParts>
  <Company>Solar System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Tomato Defects and Development of Early Ripening Varieties</dc:title>
  <dc:creator>roger</dc:creator>
  <cp:lastModifiedBy>Yi Wang</cp:lastModifiedBy>
  <cp:revision>105</cp:revision>
  <cp:lastPrinted>2018-01-21T23:39:14Z</cp:lastPrinted>
  <dcterms:created xsi:type="dcterms:W3CDTF">2002-12-31T05:59:57Z</dcterms:created>
  <dcterms:modified xsi:type="dcterms:W3CDTF">2018-01-23T05:26:40Z</dcterms:modified>
</cp:coreProperties>
</file>