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6"/>
  </p:notesMasterIdLst>
  <p:sldIdLst>
    <p:sldId id="260" r:id="rId5"/>
    <p:sldId id="257" r:id="rId6"/>
    <p:sldId id="261" r:id="rId7"/>
    <p:sldId id="262" r:id="rId8"/>
    <p:sldId id="259" r:id="rId9"/>
    <p:sldId id="268" r:id="rId10"/>
    <p:sldId id="266" r:id="rId11"/>
    <p:sldId id="271" r:id="rId12"/>
    <p:sldId id="273" r:id="rId13"/>
    <p:sldId id="269" r:id="rId14"/>
    <p:sldId id="267" r:id="rId15"/>
    <p:sldId id="275" r:id="rId16"/>
    <p:sldId id="274" r:id="rId17"/>
    <p:sldId id="277" r:id="rId18"/>
    <p:sldId id="276" r:id="rId19"/>
    <p:sldId id="279" r:id="rId20"/>
    <p:sldId id="280" r:id="rId21"/>
    <p:sldId id="281" r:id="rId22"/>
    <p:sldId id="282" r:id="rId23"/>
    <p:sldId id="316" r:id="rId24"/>
    <p:sldId id="317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78">
          <p15:clr>
            <a:srgbClr val="A4A3A4"/>
          </p15:clr>
        </p15:guide>
        <p15:guide id="2" orient="horz" pos="3490">
          <p15:clr>
            <a:srgbClr val="A4A3A4"/>
          </p15:clr>
        </p15:guide>
        <p15:guide id="3" orient="horz" pos="3379">
          <p15:clr>
            <a:srgbClr val="A4A3A4"/>
          </p15:clr>
        </p15:guide>
        <p15:guide id="4" orient="horz" pos="1964">
          <p15:clr>
            <a:srgbClr val="A4A3A4"/>
          </p15:clr>
        </p15:guide>
        <p15:guide id="5" orient="horz" pos="2099">
          <p15:clr>
            <a:srgbClr val="A4A3A4"/>
          </p15:clr>
        </p15:guide>
        <p15:guide id="6" orient="horz" pos="795">
          <p15:clr>
            <a:srgbClr val="A4A3A4"/>
          </p15:clr>
        </p15:guide>
        <p15:guide id="7" orient="horz" pos="666">
          <p15:clr>
            <a:srgbClr val="A4A3A4"/>
          </p15:clr>
        </p15:guide>
        <p15:guide id="8" pos="3403">
          <p15:clr>
            <a:srgbClr val="A4A3A4"/>
          </p15:clr>
        </p15:guide>
        <p15:guide id="9" pos="3514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erlich, Ryan - NRCS, Madison, WI" initials="GR-NMW" lastIdx="1" clrIdx="0">
    <p:extLst>
      <p:ext uri="{19B8F6BF-5375-455C-9EA6-DF929625EA0E}">
        <p15:presenceInfo xmlns:p15="http://schemas.microsoft.com/office/powerpoint/2012/main" userId="S::ryan.gerlich@usda.gov::40c56ed8-0d5a-45f1-86b6-fe7ae6c98fe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C20D"/>
    <a:srgbClr val="053773"/>
    <a:srgbClr val="139AB2"/>
    <a:srgbClr val="89C3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1" d="100"/>
          <a:sy n="81" d="100"/>
        </p:scale>
        <p:origin x="1498" y="62"/>
      </p:cViewPr>
      <p:guideLst>
        <p:guide orient="horz" pos="3378"/>
        <p:guide orient="horz" pos="3490"/>
        <p:guide orient="horz" pos="3379"/>
        <p:guide orient="horz" pos="1964"/>
        <p:guide orient="horz" pos="2099"/>
        <p:guide orient="horz" pos="795"/>
        <p:guide orient="horz" pos="666"/>
        <p:guide pos="3403"/>
        <p:guide pos="351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4643E8-7A84-1C46-BD5E-B291CD34BF80}" type="datetimeFigureOut">
              <a:rPr lang="en-US" smtClean="0"/>
              <a:t>1/27/2020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DC1755-625D-A742-ACDB-726AD4CDF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392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 TO VIEW &gt; MASTER</a:t>
            </a:r>
            <a:r>
              <a:rPr lang="en-US" baseline="0" dirty="0"/>
              <a:t> &gt; SLIDE MASTER TO EDIT THE IMAGES ON THE TITLE AND DIVIDER SLIDES</a:t>
            </a:r>
          </a:p>
          <a:p>
            <a:r>
              <a:rPr lang="en-US" baseline="0" dirty="0"/>
              <a:t>RIGHT CLICK ON THE INDIVIDUAL IMAGES TO CHANGE THE IMAGE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C1755-625D-A742-ACDB-726AD4CDF2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422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>
            <a:extLst>
              <a:ext uri="{FF2B5EF4-FFF2-40B4-BE49-F238E27FC236}">
                <a16:creationId xmlns:a16="http://schemas.microsoft.com/office/drawing/2014/main" id="{AEA77F62-958A-4E92-A968-44E336D5FB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F9DA876D-6AB1-4EB8-A7F0-0F4D9D0EB947}" type="slidenum">
              <a:rPr lang="en-US" altLang="en-US" smtClean="0">
                <a:latin typeface="Arial" panose="020B0604020202020204" pitchFamily="34" charset="0"/>
              </a:rPr>
              <a:pPr/>
              <a:t>20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3251" name="Rectangle 2">
            <a:extLst>
              <a:ext uri="{FF2B5EF4-FFF2-40B4-BE49-F238E27FC236}">
                <a16:creationId xmlns:a16="http://schemas.microsoft.com/office/drawing/2014/main" id="{855675EB-2784-49E9-8F77-45821EDFF8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>
            <a:extLst>
              <a:ext uri="{FF2B5EF4-FFF2-40B4-BE49-F238E27FC236}">
                <a16:creationId xmlns:a16="http://schemas.microsoft.com/office/drawing/2014/main" id="{C809A5F4-FE94-4E30-B2A8-65411A0892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2FE9B997-14EC-45D8-9487-2CD7D95124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657275F6-04ED-42E9-B0C8-66360D4B392C}" type="slidenum">
              <a:rPr lang="en-US" altLang="en-US" smtClean="0">
                <a:latin typeface="Arial" panose="020B0604020202020204" pitchFamily="34" charset="0"/>
              </a:rPr>
              <a:pPr/>
              <a:t>21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3DDD29A9-7371-4DFA-BA8C-8D3DA61220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8767DFC8-4AB1-4FAA-90DA-77A277B4B6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4" t="19536" r="7602" b="19021"/>
          <a:stretch/>
        </p:blipFill>
        <p:spPr>
          <a:xfrm>
            <a:off x="5581898" y="3341077"/>
            <a:ext cx="3063874" cy="20279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1638"/>
            <a:ext cx="5402385" cy="41366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0877" y="5600674"/>
            <a:ext cx="7070969" cy="649681"/>
          </a:xfrm>
        </p:spPr>
        <p:txBody>
          <a:bodyPr>
            <a:normAutofit/>
          </a:bodyPr>
          <a:lstStyle>
            <a:lvl1pPr algn="l">
              <a:defRPr sz="30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0877" y="6250355"/>
            <a:ext cx="3143738" cy="412261"/>
          </a:xfrm>
        </p:spPr>
        <p:txBody>
          <a:bodyPr>
            <a:normAutofit/>
          </a:bodyPr>
          <a:lstStyle>
            <a:lvl1pPr marL="0" indent="0" algn="l">
              <a:buNone/>
              <a:defRPr sz="1500" b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Date | Presenter</a:t>
            </a:r>
          </a:p>
        </p:txBody>
      </p:sp>
      <p:pic>
        <p:nvPicPr>
          <p:cNvPr id="16" name="Picture 15" descr="NRCS_Title-Raindrop1.png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39" t="16381" b="21472"/>
          <a:stretch/>
        </p:blipFill>
        <p:spPr>
          <a:xfrm>
            <a:off x="6770076" y="1133231"/>
            <a:ext cx="2373924" cy="4261977"/>
          </a:xfrm>
          <a:prstGeom prst="rect">
            <a:avLst/>
          </a:prstGeom>
        </p:spPr>
      </p:pic>
      <p:pic>
        <p:nvPicPr>
          <p:cNvPr id="19" name="Picture 18" descr="NRCS_Title-Raindrop1.png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45" t="48718" r="34080" b="44444"/>
          <a:stretch/>
        </p:blipFill>
        <p:spPr>
          <a:xfrm>
            <a:off x="5581898" y="3341076"/>
            <a:ext cx="445717" cy="468923"/>
          </a:xfrm>
          <a:prstGeom prst="rect">
            <a:avLst/>
          </a:prstGeom>
        </p:spPr>
      </p:pic>
      <p:sp>
        <p:nvSpPr>
          <p:cNvPr id="20" name="Content Placeholder 19"/>
          <p:cNvSpPr>
            <a:spLocks noGrp="1"/>
          </p:cNvSpPr>
          <p:nvPr>
            <p:ph sz="quarter" idx="10" hasCustomPrompt="1"/>
          </p:nvPr>
        </p:nvSpPr>
        <p:spPr>
          <a:xfrm>
            <a:off x="5616943" y="1249851"/>
            <a:ext cx="2266950" cy="342900"/>
          </a:xfrm>
        </p:spPr>
        <p:txBody>
          <a:bodyPr anchor="ctr">
            <a:normAutofit/>
          </a:bodyPr>
          <a:lstStyle>
            <a:lvl1pPr>
              <a:defRPr sz="1000" b="0" spc="300" baseline="0">
                <a:solidFill>
                  <a:srgbClr val="FEC20D"/>
                </a:solidFill>
              </a:defRPr>
            </a:lvl1pPr>
          </a:lstStyle>
          <a:p>
            <a:pPr lvl="0"/>
            <a:r>
              <a:rPr lang="en-US" dirty="0"/>
              <a:t>WISCONSIN</a:t>
            </a:r>
          </a:p>
        </p:txBody>
      </p:sp>
    </p:spTree>
    <p:extLst>
      <p:ext uri="{BB962C8B-B14F-4D97-AF65-F5344CB8AC3E}">
        <p14:creationId xmlns:p14="http://schemas.microsoft.com/office/powerpoint/2010/main" val="2714786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" t="26731" r="27577"/>
          <a:stretch/>
        </p:blipFill>
        <p:spPr>
          <a:xfrm>
            <a:off x="5581897" y="3341077"/>
            <a:ext cx="3562103" cy="2032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8151" r="13724" b="14227"/>
          <a:stretch/>
        </p:blipFill>
        <p:spPr>
          <a:xfrm>
            <a:off x="5581899" y="1260232"/>
            <a:ext cx="3562102" cy="18561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4854" y="2433516"/>
            <a:ext cx="4367456" cy="2402254"/>
          </a:xfrm>
        </p:spPr>
        <p:txBody>
          <a:bodyPr anchor="t"/>
          <a:lstStyle>
            <a:lvl1pPr algn="l">
              <a:lnSpc>
                <a:spcPct val="90000"/>
              </a:lnSpc>
              <a:defRPr sz="4000" b="1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4854" y="1504462"/>
            <a:ext cx="3761764" cy="929054"/>
          </a:xfrm>
        </p:spPr>
        <p:txBody>
          <a:bodyPr anchor="b"/>
          <a:lstStyle>
            <a:lvl1pPr marL="0" indent="0">
              <a:buNone/>
              <a:defRPr sz="2000" b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 descr="NRCS-Divider-Slide_Raindrop.png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53"/>
          <a:stretch/>
        </p:blipFill>
        <p:spPr>
          <a:xfrm>
            <a:off x="7895119" y="2031999"/>
            <a:ext cx="1258650" cy="267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294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9352" y="635000"/>
            <a:ext cx="8229600" cy="80693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815" y="1600200"/>
            <a:ext cx="7631724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8059616" y="1609726"/>
            <a:ext cx="949203" cy="379266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1661" y="63236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FC9244-15B3-8F40-A6D8-795DD2FF1F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175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815" y="1600200"/>
            <a:ext cx="6811108" cy="4525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7151077" y="1609969"/>
            <a:ext cx="1867875" cy="39780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7209694" y="2413000"/>
            <a:ext cx="1760413" cy="3067050"/>
          </a:xfrm>
        </p:spPr>
        <p:txBody>
          <a:bodyPr>
            <a:normAutofit/>
          </a:bodyPr>
          <a:lstStyle>
            <a:lvl1pPr algn="l">
              <a:defRPr sz="1000" b="0">
                <a:solidFill>
                  <a:schemeClr val="tx1"/>
                </a:solidFill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Fifth level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7208624" y="1709738"/>
            <a:ext cx="1762218" cy="615339"/>
          </a:xfrm>
        </p:spPr>
        <p:txBody>
          <a:bodyPr>
            <a:noAutofit/>
          </a:bodyPr>
          <a:lstStyle>
            <a:lvl1pPr>
              <a:defRPr sz="1200">
                <a:solidFill>
                  <a:srgbClr val="139AB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1661" y="63236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FC9244-15B3-8F40-A6D8-795DD2FF1F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52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B70B1D78-A3DA-478C-9F34-90B4B6E465A6}"/>
              </a:ext>
            </a:extLst>
          </p:cNvPr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grpSp>
          <p:nvGrpSpPr>
            <p:cNvPr id="5" name="Group 3">
              <a:extLst>
                <a:ext uri="{FF2B5EF4-FFF2-40B4-BE49-F238E27FC236}">
                  <a16:creationId xmlns:a16="http://schemas.microsoft.com/office/drawing/2014/main" id="{7C37384D-8E49-4794-A5FB-027A2E00428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161"/>
              <a:ext cx="5758" cy="3159"/>
              <a:chOff x="0" y="1161"/>
              <a:chExt cx="5758" cy="3159"/>
            </a:xfrm>
          </p:grpSpPr>
          <p:sp>
            <p:nvSpPr>
              <p:cNvPr id="16" name="Freeform 4">
                <a:extLst>
                  <a:ext uri="{FF2B5EF4-FFF2-40B4-BE49-F238E27FC236}">
                    <a16:creationId xmlns:a16="http://schemas.microsoft.com/office/drawing/2014/main" id="{FFD3F36A-78D6-444A-8708-8E47EFC9EE0A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58" y="1161"/>
                <a:ext cx="5200" cy="3159"/>
              </a:xfrm>
              <a:custGeom>
                <a:avLst/>
                <a:gdLst>
                  <a:gd name="T0" fmla="*/ 0 w 5184"/>
                  <a:gd name="T1" fmla="*/ 3159 h 3159"/>
                  <a:gd name="T2" fmla="*/ 5296 w 5184"/>
                  <a:gd name="T3" fmla="*/ 3159 h 3159"/>
                  <a:gd name="T4" fmla="*/ 5296 w 5184"/>
                  <a:gd name="T5" fmla="*/ 0 h 3159"/>
                  <a:gd name="T6" fmla="*/ 0 w 5184"/>
                  <a:gd name="T7" fmla="*/ 0 h 3159"/>
                  <a:gd name="T8" fmla="*/ 0 w 5184"/>
                  <a:gd name="T9" fmla="*/ 3159 h 3159"/>
                  <a:gd name="T10" fmla="*/ 0 w 5184"/>
                  <a:gd name="T11" fmla="*/ 3159 h 31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184" h="3159">
                    <a:moveTo>
                      <a:pt x="0" y="3159"/>
                    </a:moveTo>
                    <a:lnTo>
                      <a:pt x="5184" y="3159"/>
                    </a:lnTo>
                    <a:lnTo>
                      <a:pt x="5184" y="0"/>
                    </a:lnTo>
                    <a:lnTo>
                      <a:pt x="0" y="0"/>
                    </a:lnTo>
                    <a:lnTo>
                      <a:pt x="0" y="3159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Freeform 5">
                <a:extLst>
                  <a:ext uri="{FF2B5EF4-FFF2-40B4-BE49-F238E27FC236}">
                    <a16:creationId xmlns:a16="http://schemas.microsoft.com/office/drawing/2014/main" id="{2A524E73-634A-4CAC-92AB-CAB8B379DA4E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161"/>
                <a:ext cx="558" cy="3159"/>
              </a:xfrm>
              <a:custGeom>
                <a:avLst/>
                <a:gdLst>
                  <a:gd name="T0" fmla="*/ 0 w 556"/>
                  <a:gd name="T1" fmla="*/ 0 h 3159"/>
                  <a:gd name="T2" fmla="*/ 0 w 556"/>
                  <a:gd name="T3" fmla="*/ 3159 h 3159"/>
                  <a:gd name="T4" fmla="*/ 570 w 556"/>
                  <a:gd name="T5" fmla="*/ 3159 h 3159"/>
                  <a:gd name="T6" fmla="*/ 570 w 556"/>
                  <a:gd name="T7" fmla="*/ 0 h 3159"/>
                  <a:gd name="T8" fmla="*/ 0 w 556"/>
                  <a:gd name="T9" fmla="*/ 0 h 3159"/>
                  <a:gd name="T10" fmla="*/ 0 w 556"/>
                  <a:gd name="T11" fmla="*/ 0 h 31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56" h="3159">
                    <a:moveTo>
                      <a:pt x="0" y="0"/>
                    </a:moveTo>
                    <a:lnTo>
                      <a:pt x="0" y="3159"/>
                    </a:lnTo>
                    <a:lnTo>
                      <a:pt x="556" y="3159"/>
                    </a:lnTo>
                    <a:lnTo>
                      <a:pt x="556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2C39164E-9585-42FA-A2FD-D4780EE4F821}"/>
                </a:ext>
              </a:extLst>
            </p:cNvPr>
            <p:cNvSpPr>
              <a:spLocks/>
            </p:cNvSpPr>
            <p:nvPr/>
          </p:nvSpPr>
          <p:spPr bwMode="ltGray">
            <a:xfrm>
              <a:off x="552" y="951"/>
              <a:ext cx="12" cy="420"/>
            </a:xfrm>
            <a:custGeom>
              <a:avLst/>
              <a:gdLst>
                <a:gd name="T0" fmla="*/ 0 w 12"/>
                <a:gd name="T1" fmla="*/ 0 h 420"/>
                <a:gd name="T2" fmla="*/ 0 w 12"/>
                <a:gd name="T3" fmla="*/ 420 h 420"/>
                <a:gd name="T4" fmla="*/ 12 w 12"/>
                <a:gd name="T5" fmla="*/ 420 h 420"/>
                <a:gd name="T6" fmla="*/ 12 w 12"/>
                <a:gd name="T7" fmla="*/ 0 h 420"/>
                <a:gd name="T8" fmla="*/ 0 w 12"/>
                <a:gd name="T9" fmla="*/ 0 h 420"/>
                <a:gd name="T10" fmla="*/ 0 w 12"/>
                <a:gd name="T11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420">
                  <a:moveTo>
                    <a:pt x="0" y="0"/>
                  </a:moveTo>
                  <a:lnTo>
                    <a:pt x="0" y="420"/>
                  </a:lnTo>
                  <a:lnTo>
                    <a:pt x="12" y="42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896E7AA9-D959-4B12-B203-F577AF21654C}"/>
                </a:ext>
              </a:extLst>
            </p:cNvPr>
            <p:cNvSpPr>
              <a:spLocks/>
            </p:cNvSpPr>
            <p:nvPr/>
          </p:nvSpPr>
          <p:spPr bwMode="ltGray">
            <a:xfrm>
              <a:off x="767" y="1155"/>
              <a:ext cx="252" cy="12"/>
            </a:xfrm>
            <a:custGeom>
              <a:avLst/>
              <a:gdLst>
                <a:gd name="T0" fmla="*/ 258 w 251"/>
                <a:gd name="T1" fmla="*/ 0 h 12"/>
                <a:gd name="T2" fmla="*/ 0 w 251"/>
                <a:gd name="T3" fmla="*/ 0 h 12"/>
                <a:gd name="T4" fmla="*/ 0 w 251"/>
                <a:gd name="T5" fmla="*/ 12 h 12"/>
                <a:gd name="T6" fmla="*/ 258 w 251"/>
                <a:gd name="T7" fmla="*/ 12 h 12"/>
                <a:gd name="T8" fmla="*/ 258 w 251"/>
                <a:gd name="T9" fmla="*/ 0 h 12"/>
                <a:gd name="T10" fmla="*/ 258 w 251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" h="12">
                  <a:moveTo>
                    <a:pt x="251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49CCC781-6DCC-423B-A169-95866C55F3D3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1155"/>
              <a:ext cx="351" cy="12"/>
            </a:xfrm>
            <a:custGeom>
              <a:avLst/>
              <a:gdLst>
                <a:gd name="T0" fmla="*/ 0 w 251"/>
                <a:gd name="T1" fmla="*/ 0 h 12"/>
                <a:gd name="T2" fmla="*/ 0 w 251"/>
                <a:gd name="T3" fmla="*/ 12 h 12"/>
                <a:gd name="T4" fmla="*/ 2628 w 251"/>
                <a:gd name="T5" fmla="*/ 12 h 12"/>
                <a:gd name="T6" fmla="*/ 2628 w 251"/>
                <a:gd name="T7" fmla="*/ 0 h 12"/>
                <a:gd name="T8" fmla="*/ 0 w 251"/>
                <a:gd name="T9" fmla="*/ 0 h 12"/>
                <a:gd name="T10" fmla="*/ 0 w 251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" h="12">
                  <a:moveTo>
                    <a:pt x="0" y="0"/>
                  </a:move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id="{8D35E79D-97C2-492D-A440-3ADB3CF512F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8" y="4"/>
              <a:ext cx="5410" cy="4316"/>
              <a:chOff x="348" y="4"/>
              <a:chExt cx="5410" cy="4316"/>
            </a:xfrm>
          </p:grpSpPr>
          <p:sp>
            <p:nvSpPr>
              <p:cNvPr id="10" name="Freeform 10">
                <a:extLst>
                  <a:ext uri="{FF2B5EF4-FFF2-40B4-BE49-F238E27FC236}">
                    <a16:creationId xmlns:a16="http://schemas.microsoft.com/office/drawing/2014/main" id="{204CBB9B-E9CA-48DE-8A4D-4B8D6BFED1B1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BA0E1266-17EA-4B17-8F5A-F8D3D9FE6A9B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12">
                <a:extLst>
                  <a:ext uri="{FF2B5EF4-FFF2-40B4-BE49-F238E27FC236}">
                    <a16:creationId xmlns:a16="http://schemas.microsoft.com/office/drawing/2014/main" id="{7234A2F1-4022-40F5-8D22-5C92219825FA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4829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4829 w 4724"/>
                  <a:gd name="T7" fmla="*/ 12 h 12"/>
                  <a:gd name="T8" fmla="*/ 4829 w 4724"/>
                  <a:gd name="T9" fmla="*/ 0 h 12"/>
                  <a:gd name="T10" fmla="*/ 4829 w 4724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Freeform 13">
                <a:extLst>
                  <a:ext uri="{FF2B5EF4-FFF2-40B4-BE49-F238E27FC236}">
                    <a16:creationId xmlns:a16="http://schemas.microsoft.com/office/drawing/2014/main" id="{1C368A02-42C0-4BA0-8937-42A806ED8825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101D1271-A018-4758-BE80-819976FC5734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15">
                <a:extLst>
                  <a:ext uri="{FF2B5EF4-FFF2-40B4-BE49-F238E27FC236}">
                    <a16:creationId xmlns:a16="http://schemas.microsoft.com/office/drawing/2014/main" id="{53317E12-CDB3-43B8-B4B5-CA7FE192EE35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>
                  <a:gd name="T0" fmla="*/ 0 w 418"/>
                  <a:gd name="T1" fmla="*/ 0 h 12"/>
                  <a:gd name="T2" fmla="*/ 0 w 418"/>
                  <a:gd name="T3" fmla="*/ 12 h 12"/>
                  <a:gd name="T4" fmla="*/ 418 w 418"/>
                  <a:gd name="T5" fmla="*/ 12 h 12"/>
                  <a:gd name="T6" fmla="*/ 418 w 418"/>
                  <a:gd name="T7" fmla="*/ 0 h 12"/>
                  <a:gd name="T8" fmla="*/ 0 w 418"/>
                  <a:gd name="T9" fmla="*/ 0 h 12"/>
                  <a:gd name="T10" fmla="*/ 0 w 41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341008" name="Rectangle 16">
            <a:extLst/>
          </p:cNvPr>
          <p:cNvSpPr>
            <a:spLocks noGrp="1" noChangeArrowheads="1"/>
          </p:cNvSpPr>
          <p:nvPr>
            <p:ph type="ctrTitle" sz="quarter"/>
          </p:nvPr>
        </p:nvSpPr>
        <p:spPr>
          <a:xfrm>
            <a:off x="1066800" y="1997075"/>
            <a:ext cx="7086600" cy="1431925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341009" name="Rectangle 17">
            <a:extLst/>
          </p:cNvPr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66800" y="3886200"/>
            <a:ext cx="6400800" cy="1752600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18" name="Rectangle 18">
            <a:extLst>
              <a:ext uri="{FF2B5EF4-FFF2-40B4-BE49-F238E27FC236}">
                <a16:creationId xmlns:a16="http://schemas.microsoft.com/office/drawing/2014/main" id="{6F3F4971-F266-4530-BA2D-BF533228EEF2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7434BC-A8C4-416B-BA23-C6C117AAEB59}" type="datetime1">
              <a:rPr lang="en-US" altLang="en-US"/>
              <a:pPr>
                <a:defRPr/>
              </a:pPr>
              <a:t>1/27/2020</a:t>
            </a:fld>
            <a:endParaRPr lang="en-US" altLang="en-US"/>
          </a:p>
        </p:txBody>
      </p:sp>
      <p:sp>
        <p:nvSpPr>
          <p:cNvPr id="19" name="Rectangle 19">
            <a:extLst>
              <a:ext uri="{FF2B5EF4-FFF2-40B4-BE49-F238E27FC236}">
                <a16:creationId xmlns:a16="http://schemas.microsoft.com/office/drawing/2014/main" id="{DFF00101-7E1E-4781-8AEB-C19E08D392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" name="Rectangle 20">
            <a:extLst>
              <a:ext uri="{FF2B5EF4-FFF2-40B4-BE49-F238E27FC236}">
                <a16:creationId xmlns:a16="http://schemas.microsoft.com/office/drawing/2014/main" id="{642EFE19-3F99-4013-8861-15E1A9F6C6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EA7081-03A3-431C-BEDB-29246296A2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5120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/>
          </p:cNvPr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id="{BAE3E907-346F-4239-A71C-FCF3CD9323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49CF9F-BAEF-41FC-B8F5-6E642A02E1AE}" type="datetime1">
              <a:rPr lang="en-US" altLang="en-US"/>
              <a:pPr>
                <a:defRPr/>
              </a:pPr>
              <a:t>1/27/2020</a:t>
            </a:fld>
            <a:endParaRPr lang="en-US" altLang="en-US"/>
          </a:p>
        </p:txBody>
      </p:sp>
      <p:sp>
        <p:nvSpPr>
          <p:cNvPr id="6" name="Rectangle 18">
            <a:extLst>
              <a:ext uri="{FF2B5EF4-FFF2-40B4-BE49-F238E27FC236}">
                <a16:creationId xmlns:a16="http://schemas.microsoft.com/office/drawing/2014/main" id="{337DACC8-8E81-4C32-9039-AFCCD46947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9">
            <a:extLst>
              <a:ext uri="{FF2B5EF4-FFF2-40B4-BE49-F238E27FC236}">
                <a16:creationId xmlns:a16="http://schemas.microsoft.com/office/drawing/2014/main" id="{D997BC46-91FA-48DB-8BA5-2A44E4AA2C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EAAC36-C35B-4CA8-93AE-6996A09605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1711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814" y="566615"/>
            <a:ext cx="8229600" cy="9437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1814" y="1600200"/>
            <a:ext cx="7731369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1661" y="63236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FC9244-15B3-8F40-A6D8-795DD2FF1F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687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3" r:id="rId5"/>
    <p:sldLayoutId id="2147483654" r:id="rId6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rgbClr val="89C32D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2000" b="1" kern="1200">
          <a:solidFill>
            <a:srgbClr val="053773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Wisconsin NRCS Programs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0877" y="6250355"/>
            <a:ext cx="5448142" cy="412261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Jan 28, 2020 | Ryan Gerlich, Resource Conservationist, Madison, WI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5346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r>
              <a:rPr lang="en-US" altLang="en-US" sz="3200" dirty="0"/>
              <a:t>Other Practice types that may be of interest to Fruit/Berry Growers;</a:t>
            </a:r>
          </a:p>
          <a:p>
            <a:pPr marL="457200" lvl="1" indent="0">
              <a:buNone/>
              <a:defRPr/>
            </a:pPr>
            <a:r>
              <a:rPr lang="en-US" altLang="en-US" sz="2400" dirty="0"/>
              <a:t>Conservation Activity Plans (CAPS)</a:t>
            </a:r>
          </a:p>
          <a:p>
            <a:pPr lvl="2">
              <a:defRPr/>
            </a:pPr>
            <a:r>
              <a:rPr lang="en-US" altLang="en-US" sz="2400" dirty="0"/>
              <a:t>Technical Service Provider (TSP)</a:t>
            </a:r>
          </a:p>
          <a:p>
            <a:pPr lvl="1">
              <a:defRPr/>
            </a:pPr>
            <a:r>
              <a:rPr lang="en-US" altLang="en-US" sz="2400" dirty="0"/>
              <a:t>Integrated Pest Management</a:t>
            </a:r>
          </a:p>
          <a:p>
            <a:pPr lvl="2">
              <a:defRPr/>
            </a:pPr>
            <a:r>
              <a:rPr lang="en-US" altLang="en-US" sz="2400" dirty="0"/>
              <a:t>$1,516 / plan (size variations)</a:t>
            </a:r>
          </a:p>
          <a:p>
            <a:pPr lvl="1">
              <a:defRPr/>
            </a:pPr>
            <a:r>
              <a:rPr lang="en-US" altLang="en-US" sz="2400" dirty="0"/>
              <a:t>Nutrient Management</a:t>
            </a:r>
          </a:p>
          <a:p>
            <a:pPr lvl="2">
              <a:defRPr/>
            </a:pPr>
            <a:r>
              <a:rPr lang="en-US" altLang="en-US" sz="2400" dirty="0"/>
              <a:t>$1,820 / plan</a:t>
            </a:r>
          </a:p>
          <a:p>
            <a:pPr lvl="1">
              <a:defRPr/>
            </a:pPr>
            <a:r>
              <a:rPr lang="en-US" altLang="en-US" sz="2400" dirty="0"/>
              <a:t>Irrigation Water Management</a:t>
            </a:r>
          </a:p>
          <a:p>
            <a:pPr lvl="2">
              <a:defRPr/>
            </a:pPr>
            <a:r>
              <a:rPr lang="en-US" altLang="en-US" sz="2400" dirty="0"/>
              <a:t>$1,268 each for 30 acres or less</a:t>
            </a:r>
          </a:p>
          <a:p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967A6473-4C17-4C16-827C-61E6CCB87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988" y="635000"/>
            <a:ext cx="8229600" cy="80645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dirty="0">
                <a:latin typeface="Times New Roman" panose="02020603050405020304" pitchFamily="18" charset="0"/>
              </a:rPr>
              <a:t>Environmental Quality Incentives Program (EQIP)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2453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$26 - $53/ ac, depending on the mix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000" dirty="0"/>
              <a:t>Cover Crops</a:t>
            </a: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BA3A4F13-8562-4105-85E7-C4B6408D8A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17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6">
            <a:extLst>
              <a:ext uri="{FF2B5EF4-FFF2-40B4-BE49-F238E27FC236}">
                <a16:creationId xmlns:a16="http://schemas.microsoft.com/office/drawing/2014/main" id="{85B5778D-1373-437D-AC78-0471A40C5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938" y="566738"/>
            <a:ext cx="8229600" cy="942975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dirty="0">
                <a:latin typeface="Times New Roman" panose="02020603050405020304" pitchFamily="18" charset="0"/>
              </a:rPr>
              <a:t>Environmental Quality Incentives Program (EQIP)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6811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Conservation Stewardship Program (CSP)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CSP helps you build on your existing conservation efforts while strengthening conservation on your operation. </a:t>
            </a:r>
          </a:p>
          <a:p>
            <a:endParaRPr lang="en-US" dirty="0"/>
          </a:p>
          <a:p>
            <a:r>
              <a:rPr lang="en-US" dirty="0"/>
              <a:t>Whether you are looking to improve grazing conditions, increase crop yields, or develop wildlife habitat, we can custom design a CSP plan to help you meet those goals.</a:t>
            </a:r>
          </a:p>
          <a:p>
            <a:endParaRPr lang="en-US" altLang="en-US" sz="1600" dirty="0">
              <a:latin typeface="Calibri" panose="020F0502020204030204" pitchFamily="34" charset="0"/>
            </a:endParaRPr>
          </a:p>
          <a:p>
            <a:r>
              <a:rPr lang="en-US" altLang="en-US" dirty="0">
                <a:cs typeface="Tahoma" panose="020B0604030504040204" pitchFamily="34" charset="0"/>
              </a:rPr>
              <a:t>Highest payments go towards participants who have a current conservation plan, are following a nutrient management plan, are managing for soil health with reduced tillage and cover crops and have field setbacks from surface water.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/>
      </p:sp>
    </p:spTree>
    <p:extLst>
      <p:ext uri="{BB962C8B-B14F-4D97-AF65-F5344CB8AC3E}">
        <p14:creationId xmlns:p14="http://schemas.microsoft.com/office/powerpoint/2010/main" val="18616803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0"/>
              </a:spcBef>
              <a:defRPr/>
            </a:pPr>
            <a:r>
              <a:rPr lang="en-US" altLang="en-US" sz="2400" dirty="0">
                <a:cs typeface="Tahoma" panose="020B0604030504040204" pitchFamily="34" charset="0"/>
              </a:rPr>
              <a:t>Other popular CSP activities include;</a:t>
            </a:r>
          </a:p>
          <a:p>
            <a:pPr marL="457200" indent="-45720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cs typeface="Tahoma" panose="020B0604030504040204" pitchFamily="34" charset="0"/>
              </a:rPr>
              <a:t>Cover crops for soil health</a:t>
            </a:r>
          </a:p>
          <a:p>
            <a:pPr marL="457200" indent="-45720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cs typeface="Tahoma" panose="020B0604030504040204" pitchFamily="34" charset="0"/>
              </a:rPr>
              <a:t>Leaving a small stand of unharvested grain to benefit wildlife </a:t>
            </a:r>
          </a:p>
          <a:p>
            <a:pPr marL="457200" indent="-45720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cs typeface="Tahoma" panose="020B0604030504040204" pitchFamily="34" charset="0"/>
              </a:rPr>
              <a:t>Managing fencing for wildlife.</a:t>
            </a:r>
          </a:p>
          <a:p>
            <a:pPr marL="457200" indent="-45720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cs typeface="Tahoma" panose="020B0604030504040204" pitchFamily="34" charset="0"/>
              </a:rPr>
              <a:t>Creating forest openings to create linear variety in the forest</a:t>
            </a:r>
          </a:p>
          <a:p>
            <a:pPr marL="457200" indent="-45720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cs typeface="Tahoma" panose="020B0604030504040204" pitchFamily="34" charset="0"/>
              </a:rPr>
              <a:t>Forest understory plantings to create </a:t>
            </a:r>
            <a:r>
              <a:rPr lang="en-US" altLang="en-US" sz="2400" dirty="0" err="1">
                <a:cs typeface="Tahoma" panose="020B0604030504040204" pitchFamily="34" charset="0"/>
              </a:rPr>
              <a:t>verticle</a:t>
            </a:r>
            <a:r>
              <a:rPr lang="en-US" altLang="en-US" sz="2400" dirty="0">
                <a:cs typeface="Tahoma" panose="020B0604030504040204" pitchFamily="34" charset="0"/>
              </a:rPr>
              <a:t> variety in the forest</a:t>
            </a:r>
          </a:p>
          <a:p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3884233A-76CB-4023-B695-C38ADF2D2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988" y="635000"/>
            <a:ext cx="8229600" cy="806450"/>
          </a:xfrm>
        </p:spPr>
        <p:txBody>
          <a:bodyPr/>
          <a:lstStyle/>
          <a:p>
            <a:pPr>
              <a:defRPr/>
            </a:pPr>
            <a:r>
              <a:rPr lang="en-US" sz="4000" dirty="0"/>
              <a:t>CSP Activities/Enhancements</a:t>
            </a:r>
          </a:p>
        </p:txBody>
      </p:sp>
    </p:spTree>
    <p:extLst>
      <p:ext uri="{BB962C8B-B14F-4D97-AF65-F5344CB8AC3E}">
        <p14:creationId xmlns:p14="http://schemas.microsoft.com/office/powerpoint/2010/main" val="30316363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EQIP or CSP Programs - 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 fontAlgn="t">
              <a:buFont typeface="Arial" panose="020B0604020202020204" pitchFamily="34" charset="0"/>
              <a:buChar char="•"/>
              <a:defRPr/>
            </a:pPr>
            <a:r>
              <a:rPr lang="en-US" dirty="0"/>
              <a:t>Improved cattle gains per acre</a:t>
            </a:r>
          </a:p>
          <a:p>
            <a:pPr marL="1085850" lvl="1" indent="-342900" fontAlgn="t">
              <a:buFont typeface="Arial" panose="020B0604020202020204" pitchFamily="34" charset="0"/>
              <a:buChar char="•"/>
              <a:defRPr/>
            </a:pPr>
            <a:r>
              <a:rPr lang="en-US" dirty="0"/>
              <a:t>Prescribed Grazing, Fencing, Livestock Water, Pipeline</a:t>
            </a:r>
          </a:p>
          <a:p>
            <a:pPr marL="342900" indent="-342900" fontAlgn="t">
              <a:buFont typeface="Arial" panose="020B0604020202020204" pitchFamily="34" charset="0"/>
              <a:buChar char="•"/>
              <a:defRPr/>
            </a:pPr>
            <a:r>
              <a:rPr lang="en-US" dirty="0"/>
              <a:t>Increased crop yields</a:t>
            </a:r>
          </a:p>
          <a:p>
            <a:pPr marL="1085850" lvl="1" indent="-342900" fontAlgn="t">
              <a:buFont typeface="Arial" panose="020B0604020202020204" pitchFamily="34" charset="0"/>
              <a:buChar char="•"/>
              <a:defRPr/>
            </a:pPr>
            <a:r>
              <a:rPr lang="en-US" dirty="0"/>
              <a:t>Nutrient and Pest Management, Cover Crops, Crop Rotation, No-Till</a:t>
            </a:r>
          </a:p>
          <a:p>
            <a:pPr marL="342900" indent="-342900" fontAlgn="t">
              <a:buFont typeface="Arial" panose="020B0604020202020204" pitchFamily="34" charset="0"/>
              <a:buChar char="•"/>
              <a:defRPr/>
            </a:pPr>
            <a:r>
              <a:rPr lang="en-US" dirty="0"/>
              <a:t>Decreased inputs</a:t>
            </a:r>
          </a:p>
          <a:p>
            <a:pPr marL="1085850" lvl="1" indent="-342900" fontAlgn="t">
              <a:buFont typeface="Arial" panose="020B0604020202020204" pitchFamily="34" charset="0"/>
              <a:buChar char="•"/>
              <a:defRPr/>
            </a:pPr>
            <a:r>
              <a:rPr lang="en-US" dirty="0"/>
              <a:t>Nutrient and Pest Management, Irrigation Water Management</a:t>
            </a:r>
          </a:p>
          <a:p>
            <a:pPr marL="342900" indent="-342900" fontAlgn="t">
              <a:buFont typeface="Arial" panose="020B0604020202020204" pitchFamily="34" charset="0"/>
              <a:buChar char="•"/>
              <a:defRPr/>
            </a:pPr>
            <a:r>
              <a:rPr lang="en-US" dirty="0"/>
              <a:t>Wildlife population improvements</a:t>
            </a:r>
          </a:p>
          <a:p>
            <a:pPr marL="1085850" lvl="1" indent="-342900" fontAlgn="t">
              <a:buFont typeface="Arial" panose="020B0604020202020204" pitchFamily="34" charset="0"/>
              <a:buChar char="•"/>
              <a:defRPr/>
            </a:pPr>
            <a:r>
              <a:rPr lang="en-US" dirty="0"/>
              <a:t>Wildlife Plantings, Stream Habitat, Nesting Boxes</a:t>
            </a:r>
          </a:p>
          <a:p>
            <a:pPr marL="342900" indent="-342900" fontAlgn="t">
              <a:buFont typeface="Arial" panose="020B0604020202020204" pitchFamily="34" charset="0"/>
              <a:buChar char="•"/>
              <a:defRPr/>
            </a:pPr>
            <a:r>
              <a:rPr lang="en-US" dirty="0"/>
              <a:t>Better resilience to weather volatility</a:t>
            </a:r>
          </a:p>
          <a:p>
            <a:pPr marL="1085850" lvl="1" indent="-342900" fontAlgn="t">
              <a:buFont typeface="Arial" panose="020B0604020202020204" pitchFamily="34" charset="0"/>
              <a:buChar char="•"/>
              <a:defRPr/>
            </a:pPr>
            <a:r>
              <a:rPr lang="en-US" dirty="0"/>
              <a:t>Soil Health Principles</a:t>
            </a:r>
          </a:p>
          <a:p>
            <a:pPr marL="1485900" lvl="2" indent="-342900" fontAlgn="t">
              <a:buFont typeface="Arial" panose="020B0604020202020204" pitchFamily="34" charset="0"/>
              <a:buChar char="•"/>
              <a:defRPr/>
            </a:pPr>
            <a:r>
              <a:rPr lang="en-US" dirty="0"/>
              <a:t>Armoring the Soil (always covered)</a:t>
            </a:r>
          </a:p>
          <a:p>
            <a:pPr marL="1485900" lvl="2" indent="-342900" fontAlgn="t">
              <a:buFont typeface="Arial" panose="020B0604020202020204" pitchFamily="34" charset="0"/>
              <a:buChar char="•"/>
              <a:defRPr/>
            </a:pPr>
            <a:r>
              <a:rPr lang="en-US" dirty="0"/>
              <a:t>Minimizing Soil Disturbance</a:t>
            </a:r>
          </a:p>
          <a:p>
            <a:pPr marL="1485900" lvl="2" indent="-342900" fontAlgn="t">
              <a:buFont typeface="Arial" panose="020B0604020202020204" pitchFamily="34" charset="0"/>
              <a:buChar char="•"/>
              <a:defRPr/>
            </a:pPr>
            <a:r>
              <a:rPr lang="en-US" dirty="0"/>
              <a:t>Plant Diversity</a:t>
            </a:r>
          </a:p>
          <a:p>
            <a:pPr marL="1485900" lvl="2" indent="-342900" fontAlgn="t">
              <a:buFont typeface="Arial" panose="020B0604020202020204" pitchFamily="34" charset="0"/>
              <a:buChar char="•"/>
              <a:defRPr/>
            </a:pPr>
            <a:r>
              <a:rPr lang="en-US" dirty="0"/>
              <a:t>Continual Living Root System</a:t>
            </a:r>
          </a:p>
          <a:p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/>
      </p:sp>
    </p:spTree>
    <p:extLst>
      <p:ext uri="{BB962C8B-B14F-4D97-AF65-F5344CB8AC3E}">
        <p14:creationId xmlns:p14="http://schemas.microsoft.com/office/powerpoint/2010/main" val="26336253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Wildlife Habitat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7209694" y="2653446"/>
            <a:ext cx="1840038" cy="2826604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Conservation Cover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Wildlife Habitat Planting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Forage and Nectar Species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7208624" y="1709738"/>
            <a:ext cx="1762218" cy="943708"/>
          </a:xfrm>
        </p:spPr>
        <p:txBody>
          <a:bodyPr/>
          <a:lstStyle/>
          <a:p>
            <a:r>
              <a:rPr lang="en-US" sz="1600" dirty="0"/>
              <a:t>Monarch and Pollinator Habitat</a:t>
            </a:r>
          </a:p>
        </p:txBody>
      </p:sp>
      <p:pic>
        <p:nvPicPr>
          <p:cNvPr id="9" name="Picture Placeholder 4">
            <a:extLst>
              <a:ext uri="{FF2B5EF4-FFF2-40B4-BE49-F238E27FC236}">
                <a16:creationId xmlns:a16="http://schemas.microsoft.com/office/drawing/2014/main" id="{B459A0A1-F0E3-47E2-9363-F5ECA8BD6C7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3" r="21133"/>
          <a:stretch>
            <a:fillRect/>
          </a:stretch>
        </p:blipFill>
        <p:spPr>
          <a:xfrm>
            <a:off x="1553497" y="1644884"/>
            <a:ext cx="4513006" cy="4736493"/>
          </a:xfrm>
        </p:spPr>
      </p:pic>
    </p:spTree>
    <p:extLst>
      <p:ext uri="{BB962C8B-B14F-4D97-AF65-F5344CB8AC3E}">
        <p14:creationId xmlns:p14="http://schemas.microsoft.com/office/powerpoint/2010/main" val="35392219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89352" y="635000"/>
            <a:ext cx="8229600" cy="806938"/>
          </a:xfrm>
        </p:spPr>
        <p:txBody>
          <a:bodyPr/>
          <a:lstStyle/>
          <a:p>
            <a:pPr algn="ctr"/>
            <a:r>
              <a:rPr lang="en-US"/>
              <a:t>How to Apply</a:t>
            </a:r>
            <a:endParaRPr lang="en-US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2BB000BF-1F6C-4FD4-A4B1-EED09BCD9B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86" y="1600200"/>
            <a:ext cx="5322956" cy="3992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9976E4-B066-4E02-9752-A0DC0E02FB5B}"/>
              </a:ext>
            </a:extLst>
          </p:cNvPr>
          <p:cNvSpPr txBox="1"/>
          <p:nvPr/>
        </p:nvSpPr>
        <p:spPr>
          <a:xfrm>
            <a:off x="6577781" y="1600200"/>
            <a:ext cx="22712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Submit an Application at your local NRCS Service Center.</a:t>
            </a:r>
          </a:p>
          <a:p>
            <a:endParaRPr lang="en-US" dirty="0"/>
          </a:p>
          <a:p>
            <a:r>
              <a:rPr lang="en-US" dirty="0"/>
              <a:t>EQIP: Feb 28</a:t>
            </a:r>
            <a:r>
              <a:rPr lang="en-US" baseline="30000" dirty="0"/>
              <a:t>th</a:t>
            </a:r>
            <a:endParaRPr lang="en-US" dirty="0"/>
          </a:p>
          <a:p>
            <a:endParaRPr lang="en-US" dirty="0"/>
          </a:p>
          <a:p>
            <a:r>
              <a:rPr lang="en-US" dirty="0"/>
              <a:t>CSP: TBA</a:t>
            </a:r>
          </a:p>
        </p:txBody>
      </p:sp>
    </p:spTree>
    <p:extLst>
      <p:ext uri="{BB962C8B-B14F-4D97-AF65-F5344CB8AC3E}">
        <p14:creationId xmlns:p14="http://schemas.microsoft.com/office/powerpoint/2010/main" val="36109790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u="sng" dirty="0">
                <a:latin typeface="Times New Roman" panose="02020603050405020304" pitchFamily="18" charset="0"/>
              </a:rPr>
              <a:t>Conservation Reserve Program</a:t>
            </a:r>
            <a:r>
              <a:rPr lang="en-US" altLang="en-US" sz="4000" dirty="0">
                <a:latin typeface="Times New Roman" panose="02020603050405020304" pitchFamily="18" charset="0"/>
              </a:rPr>
              <a:t>  </a:t>
            </a:r>
            <a:br>
              <a:rPr lang="en-US" altLang="en-US" sz="4000" dirty="0">
                <a:latin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5" name="Picture 7" descr="IMG_0790">
            <a:extLst>
              <a:ext uri="{FF2B5EF4-FFF2-40B4-BE49-F238E27FC236}">
                <a16:creationId xmlns:a16="http://schemas.microsoft.com/office/drawing/2014/main" id="{F77B57D9-EF45-4EF0-9F93-0A72904B095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360" y="1371343"/>
            <a:ext cx="4416552" cy="236829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6" descr="leadphlox">
            <a:extLst>
              <a:ext uri="{FF2B5EF4-FFF2-40B4-BE49-F238E27FC236}">
                <a16:creationId xmlns:a16="http://schemas.microsoft.com/office/drawing/2014/main" id="{8A7E6548-4582-4F7C-9CB8-BB686C608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56516" y="3259395"/>
            <a:ext cx="3971095" cy="264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4" descr="turkeys">
            <a:extLst>
              <a:ext uri="{FF2B5EF4-FFF2-40B4-BE49-F238E27FC236}">
                <a16:creationId xmlns:a16="http://schemas.microsoft.com/office/drawing/2014/main" id="{AB26A533-8DC5-43EB-A087-CDC402C83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3032" y="3598605"/>
            <a:ext cx="2512983" cy="220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CF9E471-118E-43BA-9C51-65F2564C25EE}"/>
              </a:ext>
            </a:extLst>
          </p:cNvPr>
          <p:cNvSpPr/>
          <p:nvPr/>
        </p:nvSpPr>
        <p:spPr>
          <a:xfrm>
            <a:off x="5205904" y="1095735"/>
            <a:ext cx="3773133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 dirty="0"/>
              <a:t>Rental payments for establishing and maintaining conservation cover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200" b="1" dirty="0"/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 dirty="0"/>
              <a:t>Signups are held periodically by the Farm Service Agency (FSA)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6354C9-FFF9-4515-930A-288F293FCC16}"/>
              </a:ext>
            </a:extLst>
          </p:cNvPr>
          <p:cNvSpPr txBox="1"/>
          <p:nvPr/>
        </p:nvSpPr>
        <p:spPr>
          <a:xfrm>
            <a:off x="7395322" y="4329340"/>
            <a:ext cx="17486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Signup Deadline: Feb. 28th</a:t>
            </a:r>
          </a:p>
        </p:txBody>
      </p:sp>
      <p:sp>
        <p:nvSpPr>
          <p:cNvPr id="4" name="Lightning Bolt 3">
            <a:extLst>
              <a:ext uri="{FF2B5EF4-FFF2-40B4-BE49-F238E27FC236}">
                <a16:creationId xmlns:a16="http://schemas.microsoft.com/office/drawing/2014/main" id="{76441438-670E-4243-A803-FB60E1EDB0A7}"/>
              </a:ext>
            </a:extLst>
          </p:cNvPr>
          <p:cNvSpPr/>
          <p:nvPr/>
        </p:nvSpPr>
        <p:spPr>
          <a:xfrm>
            <a:off x="7277493" y="3278249"/>
            <a:ext cx="1140643" cy="980388"/>
          </a:xfrm>
          <a:prstGeom prst="lightningBol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79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1598" y="650568"/>
            <a:ext cx="8229600" cy="806938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dirty="0"/>
              <a:t>Conservation Reserve Program:</a:t>
            </a:r>
            <a:br>
              <a:rPr lang="en-US" altLang="en-US" dirty="0"/>
            </a:br>
            <a:r>
              <a:rPr lang="en-US" altLang="en-US" dirty="0"/>
              <a:t>                    CCRP and CREP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C79E53-C9FD-476E-A8BF-C9D3F8116F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815" y="1600200"/>
            <a:ext cx="5027940" cy="2647335"/>
          </a:xfrm>
        </p:spPr>
        <p:txBody>
          <a:bodyPr/>
          <a:lstStyle/>
          <a:p>
            <a:br>
              <a:rPr lang="en-US" altLang="en-US" sz="1400" dirty="0"/>
            </a:br>
            <a:r>
              <a:rPr lang="en-US" altLang="en-US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        </a:t>
            </a:r>
            <a:r>
              <a:rPr lang="en-US" alt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- Buffers for streams &amp; ditches</a:t>
            </a:r>
            <a:br>
              <a:rPr lang="en-US" alt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alt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	(planted to trees or grass) </a:t>
            </a:r>
            <a:br>
              <a:rPr lang="en-US" alt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br>
              <a:rPr lang="en-US" alt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alt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    - Shallow Water Areas for Wildlife</a:t>
            </a:r>
            <a:br>
              <a:rPr lang="en-US" alt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br>
              <a:rPr lang="en-US" alt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alt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    - Windbreaks / Shelterbelts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Picture 4" descr="before_buffer">
            <a:extLst>
              <a:ext uri="{FF2B5EF4-FFF2-40B4-BE49-F238E27FC236}">
                <a16:creationId xmlns:a16="http://schemas.microsoft.com/office/drawing/2014/main" id="{3277A2DA-D4AA-4B4B-8872-87804F78F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20877" y="3885915"/>
            <a:ext cx="3307295" cy="2480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4" descr="Goodafter">
            <a:extLst>
              <a:ext uri="{FF2B5EF4-FFF2-40B4-BE49-F238E27FC236}">
                <a16:creationId xmlns:a16="http://schemas.microsoft.com/office/drawing/2014/main" id="{EF9C7FAE-FA83-41B7-8DF3-776EF37AD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597" y="1981199"/>
            <a:ext cx="3792588" cy="2266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wetlandafter">
            <a:extLst>
              <a:ext uri="{FF2B5EF4-FFF2-40B4-BE49-F238E27FC236}">
                <a16:creationId xmlns:a16="http://schemas.microsoft.com/office/drawing/2014/main" id="{A211A8A1-7CB9-4C36-8230-F3AE7C39E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595" y="4390229"/>
            <a:ext cx="2914022" cy="2185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99337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89352" y="635000"/>
            <a:ext cx="8229600" cy="806938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altLang="en-US" dirty="0">
                <a:latin typeface="Times New Roman" panose="02020603050405020304" pitchFamily="18" charset="0"/>
              </a:rPr>
              <a:t>Ag Conservation Easement Programs</a:t>
            </a:r>
          </a:p>
        </p:txBody>
      </p:sp>
      <p:pic>
        <p:nvPicPr>
          <p:cNvPr id="5" name="Picture 5" descr="invitation cover photo2">
            <a:extLst>
              <a:ext uri="{FF2B5EF4-FFF2-40B4-BE49-F238E27FC236}">
                <a16:creationId xmlns:a16="http://schemas.microsoft.com/office/drawing/2014/main" id="{1C4BF103-307B-4CDD-9C32-1B06A73B6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619500"/>
            <a:ext cx="70104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Content Placeholder 7" descr="jeff marsh">
            <a:extLst>
              <a:ext uri="{FF2B5EF4-FFF2-40B4-BE49-F238E27FC236}">
                <a16:creationId xmlns:a16="http://schemas.microsoft.com/office/drawing/2014/main" id="{D3170A73-4AEF-4B91-8D05-2CE7B276401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139" y="1581790"/>
            <a:ext cx="3622138" cy="2557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019936-9989-49EB-8E81-C16783160C8E}"/>
              </a:ext>
            </a:extLst>
          </p:cNvPr>
          <p:cNvSpPr txBox="1"/>
          <p:nvPr/>
        </p:nvSpPr>
        <p:spPr>
          <a:xfrm>
            <a:off x="383458" y="1581790"/>
            <a:ext cx="43163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Permanent or 30 Year Easements for Wetlands. (Government Held Easement)</a:t>
            </a:r>
          </a:p>
          <a:p>
            <a:endParaRPr lang="en-US" dirty="0"/>
          </a:p>
          <a:p>
            <a:r>
              <a:rPr lang="en-US" dirty="0"/>
              <a:t>Permanent Easements for Farm Land (requires a sponsor)</a:t>
            </a:r>
          </a:p>
        </p:txBody>
      </p:sp>
    </p:spTree>
    <p:extLst>
      <p:ext uri="{BB962C8B-B14F-4D97-AF65-F5344CB8AC3E}">
        <p14:creationId xmlns:p14="http://schemas.microsoft.com/office/powerpoint/2010/main" val="3500250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NRCSWI01006coonvall">
            <a:extLst>
              <a:ext uri="{FF2B5EF4-FFF2-40B4-BE49-F238E27FC236}">
                <a16:creationId xmlns:a16="http://schemas.microsoft.com/office/drawing/2014/main" id="{C740FB84-1264-4004-9965-75668D93CB92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" r="6998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</a:pPr>
            <a:r>
              <a:rPr lang="en-US" sz="3100">
                <a:solidFill>
                  <a:schemeClr val="tx1">
                    <a:lumMod val="85000"/>
                    <a:lumOff val="15000"/>
                  </a:schemeClr>
                </a:solidFill>
              </a:rPr>
              <a:t>Who is the USDA – NRCS?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58407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7" name="Rectangle 3">
            <a:extLst>
              <a:ext uri="{FF2B5EF4-FFF2-40B4-BE49-F238E27FC236}">
                <a16:creationId xmlns:a16="http://schemas.microsoft.com/office/drawing/2014/main" id="{7013D8C9-484F-4119-9C1F-E710764B843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22250" y="685800"/>
            <a:ext cx="8616950" cy="11430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altLang="en-US" dirty="0"/>
              <a:t>How to find your local NRCS office</a:t>
            </a:r>
          </a:p>
        </p:txBody>
      </p:sp>
      <p:sp>
        <p:nvSpPr>
          <p:cNvPr id="52227" name="Text Box 4">
            <a:extLst>
              <a:ext uri="{FF2B5EF4-FFF2-40B4-BE49-F238E27FC236}">
                <a16:creationId xmlns:a16="http://schemas.microsoft.com/office/drawing/2014/main" id="{0742C375-F7B7-4B16-94FB-CBB709A903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0" y="1906588"/>
            <a:ext cx="51054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kumimoji="1" lang="en-US" altLang="en-US" sz="2400">
                <a:latin typeface="Arial" panose="020B0604020202020204" pitchFamily="34" charset="0"/>
              </a:rPr>
              <a:t>Start here: www.wi.nrcs.usda.gov</a:t>
            </a:r>
          </a:p>
        </p:txBody>
      </p:sp>
      <p:pic>
        <p:nvPicPr>
          <p:cNvPr id="52228" name="Picture 1">
            <a:extLst>
              <a:ext uri="{FF2B5EF4-FFF2-40B4-BE49-F238E27FC236}">
                <a16:creationId xmlns:a16="http://schemas.microsoft.com/office/drawing/2014/main" id="{F227AB0F-8EF5-4FF0-9599-7C263C616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2667000"/>
            <a:ext cx="6132513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Arrow: Notched Right 2">
            <a:extLst>
              <a:ext uri="{FF2B5EF4-FFF2-40B4-BE49-F238E27FC236}">
                <a16:creationId xmlns:a16="http://schemas.microsoft.com/office/drawing/2014/main" id="{3D595EFA-AF2E-4FD7-B11A-BCF501B236A4}"/>
              </a:ext>
            </a:extLst>
          </p:cNvPr>
          <p:cNvSpPr>
            <a:spLocks noChangeArrowheads="1"/>
          </p:cNvSpPr>
          <p:nvPr/>
        </p:nvSpPr>
        <p:spPr bwMode="auto">
          <a:xfrm rot="8722913">
            <a:off x="3217863" y="2479675"/>
            <a:ext cx="1143000" cy="685800"/>
          </a:xfrm>
          <a:prstGeom prst="notched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52230" name="Picture 3">
            <a:extLst>
              <a:ext uri="{FF2B5EF4-FFF2-40B4-BE49-F238E27FC236}">
                <a16:creationId xmlns:a16="http://schemas.microsoft.com/office/drawing/2014/main" id="{9E11B9E5-624C-430F-8121-C0DC85FE9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808413"/>
            <a:ext cx="5105400" cy="278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rrow: Striped Right 4">
            <a:extLst>
              <a:ext uri="{FF2B5EF4-FFF2-40B4-BE49-F238E27FC236}">
                <a16:creationId xmlns:a16="http://schemas.microsoft.com/office/drawing/2014/main" id="{959F0259-DB5A-40AF-A2B5-49E77E2AE9C0}"/>
              </a:ext>
            </a:extLst>
          </p:cNvPr>
          <p:cNvSpPr/>
          <p:nvPr/>
        </p:nvSpPr>
        <p:spPr bwMode="auto">
          <a:xfrm rot="4647952">
            <a:off x="2060575" y="4375150"/>
            <a:ext cx="2305050" cy="685800"/>
          </a:xfrm>
          <a:prstGeom prst="striped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52232" name="Picture 5">
            <a:extLst>
              <a:ext uri="{FF2B5EF4-FFF2-40B4-BE49-F238E27FC236}">
                <a16:creationId xmlns:a16="http://schemas.microsoft.com/office/drawing/2014/main" id="{10455F57-5079-4271-96B4-41B98C8C1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726" y="1010444"/>
            <a:ext cx="2525712" cy="301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3" name="Arrow: Curved Up 6">
            <a:extLst>
              <a:ext uri="{FF2B5EF4-FFF2-40B4-BE49-F238E27FC236}">
                <a16:creationId xmlns:a16="http://schemas.microsoft.com/office/drawing/2014/main" id="{0C56B57B-B85A-4D8D-AEEE-E7C26DBF7C7F}"/>
              </a:ext>
            </a:extLst>
          </p:cNvPr>
          <p:cNvSpPr>
            <a:spLocks noChangeArrowheads="1"/>
          </p:cNvSpPr>
          <p:nvPr/>
        </p:nvSpPr>
        <p:spPr bwMode="auto">
          <a:xfrm rot="-3329097">
            <a:off x="7039769" y="4510882"/>
            <a:ext cx="2174875" cy="890587"/>
          </a:xfrm>
          <a:prstGeom prst="curvedUpArrow">
            <a:avLst>
              <a:gd name="adj1" fmla="val 24975"/>
              <a:gd name="adj2" fmla="val 49961"/>
              <a:gd name="adj3" fmla="val 25000"/>
            </a:avLst>
          </a:prstGeom>
          <a:solidFill>
            <a:srgbClr val="FF0000"/>
          </a:solidFill>
          <a:ln w="9525" algn="ctr">
            <a:solidFill>
              <a:srgbClr val="7030A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program brochure cover">
            <a:extLst>
              <a:ext uri="{FF2B5EF4-FFF2-40B4-BE49-F238E27FC236}">
                <a16:creationId xmlns:a16="http://schemas.microsoft.com/office/drawing/2014/main" id="{EBEA9EAE-6CBE-4695-80A5-FD4E16C01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4000" contras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82613"/>
            <a:ext cx="9144000" cy="751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6291" name="Rectangle 3">
            <a:extLst>
              <a:ext uri="{FF2B5EF4-FFF2-40B4-BE49-F238E27FC236}">
                <a16:creationId xmlns:a16="http://schemas.microsoft.com/office/drawing/2014/main" id="{992FFE17-3298-4A63-9B4F-E64FB1CE32E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29514" y="3276600"/>
            <a:ext cx="8570335" cy="3124200"/>
          </a:xfrm>
          <a:extLst>
            <a:ext uri="{909E8E84-426E-40DD-AFC4-6F175D3DCCD1}">
              <a14:hiddenFill xmlns:a14="http://schemas.microsoft.com/office/drawing/2010/main">
                <a:solidFill>
                  <a:srgbClr val="B2B2B2"/>
                </a:solidFill>
              </a14:hiddenFill>
            </a:ext>
          </a:extLst>
        </p:spPr>
        <p:txBody>
          <a:bodyPr/>
          <a:lstStyle/>
          <a:p>
            <a:pPr algn="ctr" ea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r>
              <a:rPr lang="en-US" altLang="en-US" sz="3200" dirty="0">
                <a:latin typeface="Book Antiqua" panose="02040602050305030304" pitchFamily="18" charset="0"/>
              </a:rPr>
              <a:t>NRCS – Helping People Help the Land</a:t>
            </a:r>
          </a:p>
          <a:p>
            <a:pPr algn="ctr" ea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endParaRPr lang="en-US" altLang="en-US" dirty="0">
              <a:latin typeface="Book Antiqua" panose="02040602050305030304" pitchFamily="18" charset="0"/>
            </a:endParaRPr>
          </a:p>
        </p:txBody>
      </p:sp>
      <p:pic>
        <p:nvPicPr>
          <p:cNvPr id="54276" name="Picture 4" descr="Copy of raindrop">
            <a:extLst>
              <a:ext uri="{FF2B5EF4-FFF2-40B4-BE49-F238E27FC236}">
                <a16:creationId xmlns:a16="http://schemas.microsoft.com/office/drawing/2014/main" id="{0E0277CF-C435-4005-9373-C6D64DC0250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57650" y="5867400"/>
            <a:ext cx="874713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4277" name="Text Box 5">
            <a:extLst>
              <a:ext uri="{FF2B5EF4-FFF2-40B4-BE49-F238E27FC236}">
                <a16:creationId xmlns:a16="http://schemas.microsoft.com/office/drawing/2014/main" id="{F7F64DC0-916E-44F9-B48A-390D27A6B8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151" y="4953000"/>
            <a:ext cx="83032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14300" algn="ctr">
                <a:solidFill>
                  <a:srgbClr val="CC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USDA is an equal opportunity provider, employer, and lender</a:t>
            </a:r>
            <a:r>
              <a:rPr lang="en-US" altLang="en-US" sz="1800" dirty="0">
                <a:solidFill>
                  <a:schemeClr val="bg1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Conservation Planning and Financial Assistance Programs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Times New Roman" panose="02020603050405020304" pitchFamily="18" charset="0"/>
              </a:rPr>
              <a:t>Environmental Quality Incentives Program (EQIP)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Times New Roman" panose="02020603050405020304" pitchFamily="18" charset="0"/>
              </a:rPr>
              <a:t>Conservation Stewardship Program (CSP)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Times New Roman" panose="02020603050405020304" pitchFamily="18" charset="0"/>
              </a:rPr>
              <a:t>Conservation Reserve Program (CRP) </a:t>
            </a:r>
            <a:r>
              <a:rPr lang="en-US" altLang="en-US" sz="2400" b="0" dirty="0">
                <a:latin typeface="Times New Roman" panose="02020603050405020304" pitchFamily="18" charset="0"/>
              </a:rPr>
              <a:t>(administered by the Farm Service Agency)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Times New Roman" panose="02020603050405020304" pitchFamily="18" charset="0"/>
              </a:rPr>
              <a:t>Ag Conservation Easement Program (ACEP)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Times New Roman" panose="02020603050405020304" pitchFamily="18" charset="0"/>
              </a:rPr>
              <a:t>Conservation Technical Assistance (CTA)</a:t>
            </a:r>
          </a:p>
          <a:p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/>
      </p:sp>
    </p:spTree>
    <p:extLst>
      <p:ext uri="{BB962C8B-B14F-4D97-AF65-F5344CB8AC3E}">
        <p14:creationId xmlns:p14="http://schemas.microsoft.com/office/powerpoint/2010/main" val="22497627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Conservation and Production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NRCS does NOT offer financial assistance to a crop farmer to plant corn, and likewise would not offer financial assistance to plant or establish trees/shrubs for production purposes</a:t>
            </a:r>
          </a:p>
          <a:p>
            <a:endParaRPr lang="en-US" dirty="0"/>
          </a:p>
          <a:p>
            <a:r>
              <a:rPr lang="en-US" dirty="0"/>
              <a:t>Good Conservation equals good production into the future</a:t>
            </a:r>
          </a:p>
          <a:p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/>
      </p:sp>
    </p:spTree>
    <p:extLst>
      <p:ext uri="{BB962C8B-B14F-4D97-AF65-F5344CB8AC3E}">
        <p14:creationId xmlns:p14="http://schemas.microsoft.com/office/powerpoint/2010/main" val="16325217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7209694" y="1706252"/>
            <a:ext cx="1760413" cy="3773798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altLang="en-US" sz="2000" dirty="0"/>
              <a:t>~ 118 </a:t>
            </a:r>
          </a:p>
          <a:p>
            <a:pPr>
              <a:defRPr/>
            </a:pPr>
            <a:r>
              <a:rPr lang="en-US" altLang="en-US" sz="2000" dirty="0"/>
              <a:t>conservation practices </a:t>
            </a:r>
          </a:p>
          <a:p>
            <a:pPr>
              <a:defRPr/>
            </a:pPr>
            <a:r>
              <a:rPr lang="en-US" altLang="en-US" sz="2000" dirty="0"/>
              <a:t>offered this year.</a:t>
            </a:r>
          </a:p>
          <a:p>
            <a:pPr>
              <a:defRPr/>
            </a:pPr>
            <a:endParaRPr lang="en-US" altLang="en-US" sz="2000" dirty="0"/>
          </a:p>
          <a:p>
            <a:pPr>
              <a:defRPr/>
            </a:pPr>
            <a:r>
              <a:rPr lang="en-US" altLang="en-US" sz="2000" dirty="0"/>
              <a:t>Includes plans for Irrigation Water Mgt and Pest Management</a:t>
            </a:r>
          </a:p>
          <a:p>
            <a:endParaRPr lang="en-US" dirty="0"/>
          </a:p>
        </p:txBody>
      </p:sp>
      <p:pic>
        <p:nvPicPr>
          <p:cNvPr id="9" name="Content Placeholder 4" descr="grassed waterway">
            <a:extLst>
              <a:ext uri="{FF2B5EF4-FFF2-40B4-BE49-F238E27FC236}">
                <a16:creationId xmlns:a16="http://schemas.microsoft.com/office/drawing/2014/main" id="{6635F0E1-4559-41E4-BBCB-1B0F5DFF8F7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51" y="1600200"/>
            <a:ext cx="633634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6">
            <a:extLst>
              <a:ext uri="{FF2B5EF4-FFF2-40B4-BE49-F238E27FC236}">
                <a16:creationId xmlns:a16="http://schemas.microsoft.com/office/drawing/2014/main" id="{4BDD7502-E88B-479B-B217-85CEF1083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938" y="566738"/>
            <a:ext cx="8229600" cy="942975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dirty="0">
                <a:latin typeface="Times New Roman" panose="02020603050405020304" pitchFamily="18" charset="0"/>
              </a:rPr>
              <a:t>Environmental Quality Incentives Program (EQIP)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953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altLang="en-US" dirty="0">
                <a:latin typeface="Times New Roman" panose="02020603050405020304" pitchFamily="18" charset="0"/>
              </a:rPr>
              <a:t>Environmental Quality Incentives Program (EQIP)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457200" indent="-457200">
              <a:lnSpc>
                <a:spcPct val="125000"/>
              </a:lnSpc>
              <a:buClr>
                <a:schemeClr val="hlink"/>
              </a:buClr>
              <a:buSzPct val="70000"/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USDA  (HEL/WC, AGI, FTE)</a:t>
            </a:r>
          </a:p>
          <a:p>
            <a:pPr marL="457200" indent="-457200">
              <a:lnSpc>
                <a:spcPct val="125000"/>
              </a:lnSpc>
              <a:buClr>
                <a:schemeClr val="hlink"/>
              </a:buClr>
              <a:buSzPct val="70000"/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Resource Concern</a:t>
            </a:r>
          </a:p>
          <a:p>
            <a:pPr marL="457200" indent="-457200">
              <a:lnSpc>
                <a:spcPct val="125000"/>
              </a:lnSpc>
              <a:buClr>
                <a:schemeClr val="hlink"/>
              </a:buClr>
              <a:buSzPct val="70000"/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Land Control</a:t>
            </a:r>
          </a:p>
          <a:p>
            <a:pPr marL="457200" indent="-457200">
              <a:lnSpc>
                <a:spcPct val="125000"/>
              </a:lnSpc>
              <a:buClr>
                <a:schemeClr val="hlink"/>
              </a:buClr>
              <a:buSzPct val="70000"/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Land Use</a:t>
            </a:r>
          </a:p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000" dirty="0"/>
              <a:t>ELIGIBILITY:</a:t>
            </a: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11B305AA-B12A-428A-96EE-BC12D16347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133" y="1600200"/>
            <a:ext cx="540798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2">
            <a:extLst>
              <a:ext uri="{FF2B5EF4-FFF2-40B4-BE49-F238E27FC236}">
                <a16:creationId xmlns:a16="http://schemas.microsoft.com/office/drawing/2014/main" id="{C640B87C-851C-4873-8BDB-CBF6021780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5717" y="5110162"/>
            <a:ext cx="5105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</a:rPr>
              <a:t>Grassed waterway ending in a wetland scrape</a:t>
            </a:r>
          </a:p>
        </p:txBody>
      </p:sp>
    </p:spTree>
    <p:extLst>
      <p:ext uri="{BB962C8B-B14F-4D97-AF65-F5344CB8AC3E}">
        <p14:creationId xmlns:p14="http://schemas.microsoft.com/office/powerpoint/2010/main" val="24771707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altLang="en-US" dirty="0">
                <a:latin typeface="Times New Roman" panose="02020603050405020304" pitchFamily="18" charset="0"/>
              </a:rPr>
              <a:t>Environmental Quality Incentives Program (EQIP)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DB2E9BCC-C609-422B-96D2-A55652C9FB9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62244" y="1584127"/>
            <a:ext cx="4612181" cy="3689745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4C75EA-A2A4-4633-AF69-C6E26C1D441F}"/>
              </a:ext>
            </a:extLst>
          </p:cNvPr>
          <p:cNvSpPr txBox="1"/>
          <p:nvPr/>
        </p:nvSpPr>
        <p:spPr>
          <a:xfrm>
            <a:off x="1081548" y="5515897"/>
            <a:ext cx="63221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en-US" dirty="0"/>
              <a:t>Flat rate payments for conservation practices.</a:t>
            </a:r>
          </a:p>
          <a:p>
            <a:pPr>
              <a:defRPr/>
            </a:pPr>
            <a:endParaRPr lang="en-US" altLang="en-US" dirty="0"/>
          </a:p>
          <a:p>
            <a:pPr>
              <a:defRPr/>
            </a:pPr>
            <a:r>
              <a:rPr lang="en-US" altLang="en-US" dirty="0"/>
              <a:t>Pollinator Habitat  pays anywhere from $525/acre to $735/acre</a:t>
            </a:r>
          </a:p>
        </p:txBody>
      </p:sp>
    </p:spTree>
    <p:extLst>
      <p:ext uri="{BB962C8B-B14F-4D97-AF65-F5344CB8AC3E}">
        <p14:creationId xmlns:p14="http://schemas.microsoft.com/office/powerpoint/2010/main" val="317409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altLang="en-US" dirty="0">
                <a:latin typeface="Times New Roman" panose="02020603050405020304" pitchFamily="18" charset="0"/>
              </a:rPr>
              <a:t>Environmental Quality Incentives Program (EQIP)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0"/>
              </a:spcBef>
              <a:defRPr/>
            </a:pPr>
            <a:r>
              <a:rPr lang="en-US" altLang="en-US" sz="3600" dirty="0"/>
              <a:t>Sign-Up year round at any NRCS office (Feb 28</a:t>
            </a:r>
            <a:r>
              <a:rPr lang="en-US" altLang="en-US" sz="3600" baseline="30000" dirty="0"/>
              <a:t>th</a:t>
            </a:r>
            <a:r>
              <a:rPr lang="en-US" altLang="en-US" sz="3600" dirty="0"/>
              <a:t> and June 5</a:t>
            </a:r>
            <a:r>
              <a:rPr lang="en-US" altLang="en-US" sz="3600" baseline="30000" dirty="0"/>
              <a:t>th</a:t>
            </a:r>
            <a:r>
              <a:rPr lang="en-US" altLang="en-US" sz="3600" dirty="0"/>
              <a:t>)</a:t>
            </a:r>
          </a:p>
          <a:p>
            <a:pPr>
              <a:spcBef>
                <a:spcPct val="0"/>
              </a:spcBef>
              <a:defRPr/>
            </a:pPr>
            <a:endParaRPr lang="en-US" altLang="en-US" sz="3600" dirty="0"/>
          </a:p>
          <a:p>
            <a:pPr>
              <a:spcBef>
                <a:spcPct val="0"/>
              </a:spcBef>
              <a:defRPr/>
            </a:pPr>
            <a:r>
              <a:rPr lang="en-US" altLang="en-US" sz="3600" dirty="0"/>
              <a:t>Applications “scored” twice per year, when funding arrives in State.  Top scoring applications are funded.  </a:t>
            </a:r>
          </a:p>
          <a:p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/>
      </p:sp>
    </p:spTree>
    <p:extLst>
      <p:ext uri="{BB962C8B-B14F-4D97-AF65-F5344CB8AC3E}">
        <p14:creationId xmlns:p14="http://schemas.microsoft.com/office/powerpoint/2010/main" val="38067106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7208624" y="2178811"/>
            <a:ext cx="1760413" cy="3346918"/>
          </a:xfrm>
        </p:spPr>
        <p:txBody>
          <a:bodyPr>
            <a:normAutofit/>
          </a:bodyPr>
          <a:lstStyle/>
          <a:p>
            <a:r>
              <a:rPr lang="en-US" sz="1800" dirty="0"/>
              <a:t>$3.14/</a:t>
            </a:r>
            <a:r>
              <a:rPr lang="en-US" sz="1800" dirty="0" err="1"/>
              <a:t>sq</a:t>
            </a:r>
            <a:r>
              <a:rPr lang="en-US" sz="1800" dirty="0"/>
              <a:t>-ft</a:t>
            </a:r>
          </a:p>
          <a:p>
            <a:r>
              <a:rPr lang="en-US" sz="1800" dirty="0"/>
              <a:t>Up to $10,000</a:t>
            </a:r>
          </a:p>
          <a:p>
            <a:endParaRPr lang="en-US" sz="1800" dirty="0"/>
          </a:p>
          <a:p>
            <a:r>
              <a:rPr lang="en-US" sz="1800" dirty="0"/>
              <a:t>Associated Practices;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Diversion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Grassed Waterway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Irrigation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Soil Health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1400" dirty="0"/>
              <a:t>High Tunnel System</a:t>
            </a:r>
          </a:p>
        </p:txBody>
      </p:sp>
      <p:pic>
        <p:nvPicPr>
          <p:cNvPr id="9" name="Content Placeholder 2">
            <a:extLst>
              <a:ext uri="{FF2B5EF4-FFF2-40B4-BE49-F238E27FC236}">
                <a16:creationId xmlns:a16="http://schemas.microsoft.com/office/drawing/2014/main" id="{1A945289-0DD3-460B-BC6F-27A41CAD861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50374" y="1709738"/>
            <a:ext cx="5368412" cy="4005196"/>
          </a:xfrm>
        </p:spPr>
      </p:pic>
      <p:sp>
        <p:nvSpPr>
          <p:cNvPr id="10" name="Title 6">
            <a:extLst>
              <a:ext uri="{FF2B5EF4-FFF2-40B4-BE49-F238E27FC236}">
                <a16:creationId xmlns:a16="http://schemas.microsoft.com/office/drawing/2014/main" id="{0A08CF92-60DB-4C32-95D6-D55F78EED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938" y="566738"/>
            <a:ext cx="8229600" cy="942975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dirty="0">
                <a:latin typeface="Times New Roman" panose="02020603050405020304" pitchFamily="18" charset="0"/>
              </a:rPr>
              <a:t>Environmental Quality Incentives Program (EQIP)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2248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39AB2"/>
      </a:accent1>
      <a:accent2>
        <a:srgbClr val="78BA22"/>
      </a:accent2>
      <a:accent3>
        <a:srgbClr val="FEC210"/>
      </a:accent3>
      <a:accent4>
        <a:srgbClr val="72A931"/>
      </a:accent4>
      <a:accent5>
        <a:srgbClr val="6989A6"/>
      </a:accent5>
      <a:accent6>
        <a:srgbClr val="4E667B"/>
      </a:accent6>
      <a:hlink>
        <a:srgbClr val="139AB2"/>
      </a:hlink>
      <a:folHlink>
        <a:srgbClr val="10889E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52C2D597F516D4587CD6DF200A91706" ma:contentTypeVersion="17" ma:contentTypeDescription="Create a new document." ma:contentTypeScope="" ma:versionID="c387cb6c429f28492a6debbca6d4494c">
  <xsd:schema xmlns:xsd="http://www.w3.org/2001/XMLSchema" xmlns:xs="http://www.w3.org/2001/XMLSchema" xmlns:p="http://schemas.microsoft.com/office/2006/metadata/properties" xmlns:ns2="ef4ae451-1226-4c40-92c2-390b609c54de" xmlns:ns3="3cb669f5-61f1-4992-a33d-e07e30b47334" xmlns:ns4="ff54f65f-5900-4f3a-8a8f-36c4ef76e5b6" xmlns:ns5="ef13c788-ba72-49f4-9054-98a52243c872" targetNamespace="http://schemas.microsoft.com/office/2006/metadata/properties" ma:root="true" ma:fieldsID="26aa0022652394b8fc2ccaf2d86ffaf9" ns2:_="" ns3:_="" ns4:_="" ns5:_="">
    <xsd:import namespace="ef4ae451-1226-4c40-92c2-390b609c54de"/>
    <xsd:import namespace="3cb669f5-61f1-4992-a33d-e07e30b47334"/>
    <xsd:import namespace="ff54f65f-5900-4f3a-8a8f-36c4ef76e5b6"/>
    <xsd:import namespace="ef13c788-ba72-49f4-9054-98a52243c872"/>
    <xsd:element name="properties">
      <xsd:complexType>
        <xsd:sequence>
          <xsd:element name="documentManagement">
            <xsd:complexType>
              <xsd:all>
                <xsd:element ref="ns2:Document_x0020_Expiration_x0020_Date" minOccurs="0"/>
                <xsd:element ref="ns2:Document_x0020_Year" minOccurs="0"/>
                <xsd:element ref="ns3:Sub_x002d_group_x0020_Name" minOccurs="0"/>
                <xsd:element ref="ns3:MediaServiceMetadata" minOccurs="0"/>
                <xsd:element ref="ns3:MediaServiceFastMetadata" minOccurs="0"/>
                <xsd:element ref="ns4:SharedWithUsers" minOccurs="0"/>
                <xsd:element ref="ns5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4ae451-1226-4c40-92c2-390b609c54de" elementFormDefault="qualified">
    <xsd:import namespace="http://schemas.microsoft.com/office/2006/documentManagement/types"/>
    <xsd:import namespace="http://schemas.microsoft.com/office/infopath/2007/PartnerControls"/>
    <xsd:element name="Document_x0020_Expiration_x0020_Date" ma:index="8" nillable="true" ma:displayName="Document Expiration Date" ma:format="DateOnly" ma:internalName="Document_x0020_Expiration_x0020_Date">
      <xsd:simpleType>
        <xsd:restriction base="dms:DateTime"/>
      </xsd:simpleType>
    </xsd:element>
    <xsd:element name="Document_x0020_Year" ma:index="9" nillable="true" ma:displayName="Document Fiscal Year" ma:internalName="Document_x0020_Year" ma:readOnly="false">
      <xsd:simpleType>
        <xsd:restriction base="dms:Text">
          <xsd:maxLength value="4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b669f5-61f1-4992-a33d-e07e30b47334" elementFormDefault="qualified">
    <xsd:import namespace="http://schemas.microsoft.com/office/2006/documentManagement/types"/>
    <xsd:import namespace="http://schemas.microsoft.com/office/infopath/2007/PartnerControls"/>
    <xsd:element name="Sub_x002d_group_x0020_Name" ma:index="10" nillable="true" ma:displayName="Sub-group Name" ma:default="General" ma:format="Dropdown" ma:internalName="Sub_x002d_group_x0020_Name">
      <xsd:simpleType>
        <xsd:union memberTypes="dms:Text">
          <xsd:simpleType>
            <xsd:restriction base="dms:Choice">
              <xsd:enumeration value="General"/>
            </xsd:restriction>
          </xsd:simpleType>
        </xsd:union>
      </xsd:simple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54f65f-5900-4f3a-8a8f-36c4ef76e5b6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13c788-ba72-49f4-9054-98a52243c872" elementFormDefault="qualified">
    <xsd:import namespace="http://schemas.microsoft.com/office/2006/documentManagement/types"/>
    <xsd:import namespace="http://schemas.microsoft.com/office/infopath/2007/PartnerControls"/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ument_x0020_Expiration_x0020_Date xmlns="ef4ae451-1226-4c40-92c2-390b609c54de" xsi:nil="true"/>
    <Document_x0020_Year xmlns="ef4ae451-1226-4c40-92c2-390b609c54de" xsi:nil="true"/>
    <Sub_x002d_group_x0020_Name xmlns="3cb669f5-61f1-4992-a33d-e07e30b47334">General</Sub_x002d_group_x0020_Name>
  </documentManagement>
</p:properties>
</file>

<file path=customXml/itemProps1.xml><?xml version="1.0" encoding="utf-8"?>
<ds:datastoreItem xmlns:ds="http://schemas.openxmlformats.org/officeDocument/2006/customXml" ds:itemID="{EA9E4119-0AD5-46B6-A705-BE7CF6D0A7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f4ae451-1226-4c40-92c2-390b609c54de"/>
    <ds:schemaRef ds:uri="3cb669f5-61f1-4992-a33d-e07e30b47334"/>
    <ds:schemaRef ds:uri="ff54f65f-5900-4f3a-8a8f-36c4ef76e5b6"/>
    <ds:schemaRef ds:uri="ef13c788-ba72-49f4-9054-98a52243c87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3D9B35F-B931-4B10-8024-0D6F9328BDA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2B3C075-8879-437C-BAEA-FBAE856848FC}">
  <ds:schemaRefs>
    <ds:schemaRef ds:uri="http://schemas.microsoft.com/office/2006/documentManagement/types"/>
    <ds:schemaRef ds:uri="ef4ae451-1226-4c40-92c2-390b609c54de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  <ds:schemaRef ds:uri="ef13c788-ba72-49f4-9054-98a52243c872"/>
    <ds:schemaRef ds:uri="ff54f65f-5900-4f3a-8a8f-36c4ef76e5b6"/>
    <ds:schemaRef ds:uri="3cb669f5-61f1-4992-a33d-e07e30b47334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731</Words>
  <Application>Microsoft Office PowerPoint</Application>
  <PresentationFormat>On-screen Show (4:3)</PresentationFormat>
  <Paragraphs>116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Book Antiqua</vt:lpstr>
      <vt:lpstr>Calibri</vt:lpstr>
      <vt:lpstr>Tahoma</vt:lpstr>
      <vt:lpstr>Times New Roman</vt:lpstr>
      <vt:lpstr>Wingdings</vt:lpstr>
      <vt:lpstr>Office Theme</vt:lpstr>
      <vt:lpstr>Wisconsin NRCS Programs</vt:lpstr>
      <vt:lpstr>Who is the USDA – NRCS?</vt:lpstr>
      <vt:lpstr>Conservation Planning and Financial Assistance Programs</vt:lpstr>
      <vt:lpstr>Conservation and Production</vt:lpstr>
      <vt:lpstr>Environmental Quality Incentives Program (EQIP)</vt:lpstr>
      <vt:lpstr>Environmental Quality Incentives Program (EQIP)</vt:lpstr>
      <vt:lpstr>Environmental Quality Incentives Program (EQIP)</vt:lpstr>
      <vt:lpstr>Environmental Quality Incentives Program (EQIP)</vt:lpstr>
      <vt:lpstr>Environmental Quality Incentives Program (EQIP)</vt:lpstr>
      <vt:lpstr>Environmental Quality Incentives Program (EQIP)</vt:lpstr>
      <vt:lpstr>Environmental Quality Incentives Program (EQIP)</vt:lpstr>
      <vt:lpstr>Conservation Stewardship Program (CSP)</vt:lpstr>
      <vt:lpstr>CSP Activities/Enhancements</vt:lpstr>
      <vt:lpstr>EQIP or CSP Programs - </vt:lpstr>
      <vt:lpstr>Wildlife Habitat</vt:lpstr>
      <vt:lpstr>How to Apply</vt:lpstr>
      <vt:lpstr>Conservation Reserve Program   </vt:lpstr>
      <vt:lpstr>Conservation Reserve Program:                     CCRP and CREP</vt:lpstr>
      <vt:lpstr>Ag Conservation Easement Programs</vt:lpstr>
      <vt:lpstr>How to find your local NRCS office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Wisconsin NRCS Programs</dc:title>
  <dc:creator>Gerlich, Ryan - NRCS, Madison, WI</dc:creator>
  <cp:lastModifiedBy>Gerlich, Ryan - NRCS, Madison, WI</cp:lastModifiedBy>
  <cp:revision>12</cp:revision>
  <dcterms:created xsi:type="dcterms:W3CDTF">2020-01-21T19:41:14Z</dcterms:created>
  <dcterms:modified xsi:type="dcterms:W3CDTF">2020-01-27T20:41:54Z</dcterms:modified>
</cp:coreProperties>
</file>