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61" r:id="rId2"/>
    <p:sldId id="344" r:id="rId3"/>
    <p:sldId id="391" r:id="rId4"/>
    <p:sldId id="369" r:id="rId5"/>
    <p:sldId id="367" r:id="rId6"/>
    <p:sldId id="319" r:id="rId7"/>
    <p:sldId id="318" r:id="rId8"/>
    <p:sldId id="371" r:id="rId9"/>
    <p:sldId id="280" r:id="rId10"/>
    <p:sldId id="386" r:id="rId11"/>
    <p:sldId id="387" r:id="rId12"/>
    <p:sldId id="388" r:id="rId13"/>
    <p:sldId id="379" r:id="rId14"/>
    <p:sldId id="392" r:id="rId15"/>
    <p:sldId id="381" r:id="rId16"/>
    <p:sldId id="383" r:id="rId17"/>
    <p:sldId id="380" r:id="rId18"/>
    <p:sldId id="382" r:id="rId19"/>
    <p:sldId id="384" r:id="rId20"/>
    <p:sldId id="330" r:id="rId21"/>
    <p:sldId id="395" r:id="rId22"/>
    <p:sldId id="394" r:id="rId23"/>
    <p:sldId id="390" r:id="rId24"/>
    <p:sldId id="385" r:id="rId25"/>
    <p:sldId id="338" r:id="rId26"/>
    <p:sldId id="393" r:id="rId27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7767"/>
    <a:srgbClr val="4C5F78"/>
    <a:srgbClr val="46576E"/>
    <a:srgbClr val="344152"/>
    <a:srgbClr val="50637C"/>
    <a:srgbClr val="FFFFFF"/>
    <a:srgbClr val="495B73"/>
    <a:srgbClr val="44546A"/>
    <a:srgbClr val="62A913"/>
    <a:srgbClr val="167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40" autoAdjust="0"/>
    <p:restoredTop sz="83401" autoAdjust="0"/>
  </p:normalViewPr>
  <p:slideViewPr>
    <p:cSldViewPr>
      <p:cViewPr varScale="1">
        <p:scale>
          <a:sx n="78" d="100"/>
          <a:sy n="78" d="100"/>
        </p:scale>
        <p:origin x="54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02FA637-20D8-4867-B2F5-C4ABB79A551C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DA0EC36B-C8F4-451E-8BCD-C5AB2D468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97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9E2F2D7A-E847-408F-9441-16A19A614BD6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59D131C-2650-45AE-98EC-42064D869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0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89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Corbel" panose="020B0503020204020204" pitchFamily="34" charset="0"/>
              </a:rPr>
              <a:t>broccoli, Chinese broccoli, Brussels sprouts, cauliflower, Chinese cabbage and collards are most susceptible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9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Corbel" panose="020B0503020204020204" pitchFamily="34" charset="0"/>
              </a:rPr>
              <a:t>Most susceptible. Also Chinese broccoli, Chinese cabbage….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65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midge larvae</a:t>
            </a:r>
            <a:r>
              <a:rPr lang="en-US" baseline="0" dirty="0" smtClean="0"/>
              <a:t> attack the growing point, causing significant damage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21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Opens plant to secondary invaders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95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orbel" panose="020B0503020204020204" pitchFamily="34" charset="0"/>
              </a:rPr>
              <a:t>Females may lay 100 eggs in a 4 day</a:t>
            </a:r>
            <a:r>
              <a:rPr lang="en-US" sz="1200" baseline="0" dirty="0" smtClean="0">
                <a:latin typeface="Corbel" panose="020B0503020204020204" pitchFamily="34" charset="0"/>
              </a:rPr>
              <a:t> life span</a:t>
            </a:r>
            <a:endParaRPr lang="en-US" sz="1200" dirty="0" smtClean="0"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orbel" panose="020B0503020204020204" pitchFamily="34" charset="0"/>
              </a:rPr>
              <a:t>As almost everything biological, rates of development</a:t>
            </a:r>
            <a:r>
              <a:rPr lang="en-US" sz="1200" baseline="0" dirty="0" smtClean="0">
                <a:latin typeface="Corbel" panose="020B0503020204020204" pitchFamily="34" charset="0"/>
              </a:rPr>
              <a:t> are dependent upon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14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80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orbel" panose="020B0503020204020204" pitchFamily="34" charset="0"/>
              </a:rPr>
              <a:t>Will defer specific</a:t>
            </a:r>
            <a:r>
              <a:rPr lang="en-US" sz="1200" baseline="0" dirty="0" smtClean="0">
                <a:latin typeface="Corbel" panose="020B0503020204020204" pitchFamily="34" charset="0"/>
              </a:rPr>
              <a:t> recommendations to Russ Groves and Extension in the future, but here are guidelines from NY and elsewhere: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orbel" panose="020B0503020204020204" pitchFamily="34" charset="0"/>
              </a:rPr>
              <a:t>Rotation is the single most effective way to reduce swede midge populations in the field, but may require 600 yards or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orbel" panose="020B0503020204020204" pitchFamily="34" charset="0"/>
              </a:rPr>
              <a:t>Some differences have been noted between varieties within</a:t>
            </a:r>
            <a:r>
              <a:rPr lang="en-US" sz="1200" baseline="0" dirty="0" smtClean="0">
                <a:latin typeface="Corbel" panose="020B0503020204020204" pitchFamily="34" charset="0"/>
              </a:rPr>
              <a:t> crops</a:t>
            </a:r>
            <a:endParaRPr lang="en-US" sz="1200" dirty="0" smtClean="0"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orbel" panose="020B0503020204020204" pitchFamily="34" charset="0"/>
              </a:rPr>
              <a:t>Cruciferous weeds act as reservoirs in absence of host crop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orbel" panose="020B0503020204020204" pitchFamily="34" charset="0"/>
              </a:rPr>
              <a:t>Avoid late-season crops to help reduce overwintering population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Corbel" panose="020B05030202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62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38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our list of exotic pests not known to occur in Wisconsin,</a:t>
            </a:r>
            <a:r>
              <a:rPr lang="en-US" baseline="0" dirty="0" smtClean="0"/>
              <a:t> we found only swede midge.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06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crossword or comics, but timely</a:t>
            </a:r>
            <a:r>
              <a:rPr lang="en-US" baseline="0" dirty="0" smtClean="0"/>
              <a:t>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8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“My</a:t>
            </a:r>
            <a:r>
              <a:rPr lang="en-US" baseline="0" dirty="0" smtClean="0"/>
              <a:t> dad looks for things that aren’t there, and is happy when he doesn’t find them.”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7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72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?—How</a:t>
            </a:r>
            <a:r>
              <a:rPr lang="en-US" baseline="0" dirty="0" smtClean="0"/>
              <a:t> many readers in audience?</a:t>
            </a:r>
            <a:endParaRPr lang="en-US" dirty="0" smtClean="0"/>
          </a:p>
          <a:p>
            <a:r>
              <a:rPr lang="en-US" dirty="0" smtClean="0"/>
              <a:t>Subscribe</a:t>
            </a:r>
            <a:r>
              <a:rPr lang="en-US" baseline="0" dirty="0" smtClean="0"/>
              <a:t> for email notification of each weekly issue (in season)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24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Targeting</a:t>
            </a:r>
            <a:r>
              <a:rPr lang="en-US" baseline="0" dirty="0" smtClean="0"/>
              <a:t> exotic pests not known to occur in Wisconsin</a:t>
            </a:r>
          </a:p>
          <a:p>
            <a:r>
              <a:rPr lang="en-US" baseline="0" dirty="0" smtClean="0"/>
              <a:t>Working with non-traditional growers and seed sources?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54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we began the survey,</a:t>
            </a:r>
            <a:r>
              <a:rPr lang="en-US" baseline="0" dirty="0" smtClean="0"/>
              <a:t> n</a:t>
            </a:r>
            <a:r>
              <a:rPr lang="en-US" dirty="0" smtClean="0"/>
              <a:t>one were known to occur in Wisconsin</a:t>
            </a:r>
          </a:p>
          <a:p>
            <a:r>
              <a:rPr lang="en-US" dirty="0" smtClean="0"/>
              <a:t>CB-not</a:t>
            </a:r>
            <a:r>
              <a:rPr lang="en-US" baseline="0" dirty="0" smtClean="0"/>
              <a:t> in N America</a:t>
            </a:r>
          </a:p>
          <a:p>
            <a:r>
              <a:rPr lang="en-US" baseline="0" dirty="0" smtClean="0"/>
              <a:t>FCM-Not in US</a:t>
            </a:r>
          </a:p>
          <a:p>
            <a:r>
              <a:rPr lang="en-US" baseline="0" dirty="0" smtClean="0"/>
              <a:t>GTS-Not in US (Ontario)</a:t>
            </a:r>
          </a:p>
          <a:p>
            <a:r>
              <a:rPr lang="en-US" baseline="0" dirty="0" smtClean="0"/>
              <a:t>LM- Present in NY State</a:t>
            </a:r>
          </a:p>
          <a:p>
            <a:r>
              <a:rPr lang="en-US" baseline="0" dirty="0" smtClean="0"/>
              <a:t>SM-rapidly becoming widespread, including WI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468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exotic diseases except for:</a:t>
            </a:r>
          </a:p>
          <a:p>
            <a:r>
              <a:rPr lang="en-US" dirty="0" smtClean="0"/>
              <a:t>late blight (regulatory significance)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stem</a:t>
            </a:r>
            <a:r>
              <a:rPr lang="en-US" baseline="0" dirty="0" smtClean="0"/>
              <a:t> and bulb nematode, of limited occurrence in the state, </a:t>
            </a:r>
          </a:p>
          <a:p>
            <a:r>
              <a:rPr lang="en-US" baseline="0" dirty="0" smtClean="0"/>
              <a:t>Potato Spindle Tuber Viroid, considered eradicated from WI in 2013.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Bacterial wilt concern is race 3, </a:t>
            </a:r>
            <a:r>
              <a:rPr lang="en-US" baseline="0" dirty="0" err="1" smtClean="0"/>
              <a:t>biovar</a:t>
            </a:r>
            <a:r>
              <a:rPr lang="en-US" baseline="0" dirty="0" smtClean="0"/>
              <a:t> 2—included in the Agriculture Bioterrorism Act of 2002 as a Select Agent potential bioterrorism organism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1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Corbel" panose="020B0503020204020204" pitchFamily="34" charset="0"/>
              </a:rPr>
              <a:t>640 traps checked every other week for months--</a:t>
            </a:r>
            <a:r>
              <a:rPr lang="en-US" sz="1200" dirty="0" smtClean="0">
                <a:latin typeface="Corbel" panose="020B0503020204020204" pitchFamily="34" charset="0"/>
              </a:rPr>
              <a:t>10 insect traps at 32 sites</a:t>
            </a:r>
            <a:r>
              <a:rPr lang="en-US" sz="1200" baseline="0" dirty="0" smtClean="0">
                <a:latin typeface="Corbel" panose="020B0503020204020204" pitchFamily="34" charset="0"/>
              </a:rPr>
              <a:t> over 2 years,—we caught two midges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Corbel" panose="020B0503020204020204" pitchFamily="34" charset="0"/>
              </a:rPr>
              <a:t>Community gardens in both cases, Milwaukee a broccoli patch raised for the food pantry.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Corbel" panose="020B05030202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75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orbel" panose="020B0503020204020204" pitchFamily="34" charset="0"/>
              </a:rPr>
              <a:t>Swede midge is expected to </a:t>
            </a:r>
            <a:r>
              <a:rPr lang="en-US" sz="1200" b="1" dirty="0" smtClean="0">
                <a:latin typeface="Corbel" panose="020B0503020204020204" pitchFamily="34" charset="0"/>
              </a:rPr>
              <a:t>significantly</a:t>
            </a:r>
            <a:r>
              <a:rPr lang="en-US" sz="1200" dirty="0" smtClean="0">
                <a:latin typeface="Corbel" panose="020B0503020204020204" pitchFamily="34" charset="0"/>
              </a:rPr>
              <a:t> impact brassica production in the state as it becomes more widely established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33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1.5-2</a:t>
            </a:r>
            <a:r>
              <a:rPr lang="en-US" baseline="0" dirty="0" smtClean="0"/>
              <a:t> mm in size-requires good hand lens to observe</a:t>
            </a:r>
          </a:p>
          <a:p>
            <a:r>
              <a:rPr lang="en-US" baseline="0" dirty="0" smtClean="0"/>
              <a:t>4 or 5 overlapping generations in Ontario</a:t>
            </a:r>
          </a:p>
          <a:p>
            <a:r>
              <a:rPr lang="en-US" baseline="0" dirty="0" smtClean="0"/>
              <a:t>Not strong fliers, but can move several hundred feet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D131C-2650-45AE-98EC-42064D8697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4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F7AC-05D1-433D-BCD7-21E87BAB2DA9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964-3684-41C5-854C-8367E043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9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F7AC-05D1-433D-BCD7-21E87BAB2DA9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964-3684-41C5-854C-8367E043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32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F7AC-05D1-433D-BCD7-21E87BAB2DA9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964-3684-41C5-854C-8367E043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F7AC-05D1-433D-BCD7-21E87BAB2DA9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964-3684-41C5-854C-8367E043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9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F7AC-05D1-433D-BCD7-21E87BAB2DA9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964-3684-41C5-854C-8367E043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6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F7AC-05D1-433D-BCD7-21E87BAB2DA9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964-3684-41C5-854C-8367E043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0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F7AC-05D1-433D-BCD7-21E87BAB2DA9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964-3684-41C5-854C-8367E043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F7AC-05D1-433D-BCD7-21E87BAB2DA9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964-3684-41C5-854C-8367E043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60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F7AC-05D1-433D-BCD7-21E87BAB2DA9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964-3684-41C5-854C-8367E043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59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F7AC-05D1-433D-BCD7-21E87BAB2DA9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964-3684-41C5-854C-8367E043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3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F7AC-05D1-433D-BCD7-21E87BAB2DA9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964-3684-41C5-854C-8367E043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6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F7AC-05D1-433D-BCD7-21E87BAB2DA9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D9964-3684-41C5-854C-8367E043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660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4799154" y="1680343"/>
            <a:ext cx="3262432" cy="539313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20000" spc="300" dirty="0" smtClean="0">
                <a:solidFill>
                  <a:srgbClr val="4B5D75"/>
                </a:solidFill>
                <a:latin typeface="Corbel" panose="020B0503020204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2019</a:t>
            </a:r>
            <a:endParaRPr lang="en-US" sz="20000" spc="300" dirty="0">
              <a:solidFill>
                <a:srgbClr val="4B5D75"/>
              </a:solidFill>
              <a:latin typeface="Corbel" panose="020B0503020204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1752600"/>
            <a:ext cx="541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pc="-150" dirty="0" smtClean="0">
                <a:solidFill>
                  <a:srgbClr val="FFFFFF"/>
                </a:solidFill>
                <a:latin typeface="Segoe UI Light" panose="020B0502040204020203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EXOTIC &amp; INVASIVE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3800" y="2307634"/>
            <a:ext cx="5393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VEGETABLE PEST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3800" y="2854820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pc="-150" dirty="0" smtClean="0">
                <a:solidFill>
                  <a:srgbClr val="FFFFFF"/>
                </a:solidFill>
                <a:latin typeface="Segoe UI Light" panose="020B0502040204020203" pitchFamily="34" charset="0"/>
              </a:rPr>
              <a:t>DETECTION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4800600" y="5901898"/>
            <a:ext cx="23792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Segoe UI Light" panose="020B0502040204020203" pitchFamily="34" charset="0"/>
                <a:cs typeface="CordiaUPC" panose="020B0304020202020204" pitchFamily="34" charset="-34"/>
              </a:rPr>
              <a:t>ADRIAN BARTA</a:t>
            </a:r>
            <a:endParaRPr lang="en-US" altLang="en-US" sz="2000" dirty="0">
              <a:latin typeface="Segoe UI Light" panose="020B0502040204020203" pitchFamily="34" charset="0"/>
              <a:cs typeface="CordiaUPC" panose="020B0304020202020204" pitchFamily="34" charset="-34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4800600" y="6173189"/>
            <a:ext cx="403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Segoe UI Light" panose="020B0502040204020203" pitchFamily="34" charset="0"/>
                <a:cs typeface="CordiaUPC" panose="020B0304020202020204" pitchFamily="34" charset="-34"/>
              </a:rPr>
              <a:t>DATCP</a:t>
            </a:r>
            <a:r>
              <a:rPr lang="en-US" altLang="en-US" sz="2000" b="1" dirty="0" smtClean="0">
                <a:latin typeface="Segoe UI Light" panose="020B0502040204020203" pitchFamily="34" charset="0"/>
                <a:cs typeface="CordiaUPC" panose="020B0304020202020204" pitchFamily="34" charset="-34"/>
              </a:rPr>
              <a:t> </a:t>
            </a:r>
            <a:r>
              <a:rPr lang="en-US" altLang="en-US" sz="2000" dirty="0" smtClean="0">
                <a:latin typeface="Segoe UI Light" panose="020B0502040204020203" pitchFamily="34" charset="0"/>
                <a:cs typeface="CordiaUPC" panose="020B0304020202020204" pitchFamily="34" charset="-34"/>
              </a:rPr>
              <a:t>PEST SURVEY PROGRAM</a:t>
            </a:r>
            <a:endParaRPr lang="en-US" altLang="en-US" sz="2000" dirty="0">
              <a:latin typeface="Segoe UI Light" panose="020B0502040204020203" pitchFamily="34" charset="0"/>
              <a:cs typeface="CordiaUPC" panose="020B0304020202020204" pitchFamily="34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33800" y="5643667"/>
            <a:ext cx="1066802" cy="1062332"/>
            <a:chOff x="3733798" y="5511886"/>
            <a:chExt cx="1066802" cy="1062332"/>
          </a:xfrm>
        </p:grpSpPr>
        <p:sp>
          <p:nvSpPr>
            <p:cNvPr id="14" name="Oval 13"/>
            <p:cNvSpPr/>
            <p:nvPr/>
          </p:nvSpPr>
          <p:spPr>
            <a:xfrm>
              <a:off x="3733798" y="5511886"/>
              <a:ext cx="1053153" cy="105496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0" y="5511887"/>
              <a:ext cx="1066800" cy="1062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2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04800" y="1371600"/>
            <a:ext cx="3962400" cy="4970591"/>
          </a:xfrm>
          <a:prstGeom prst="rect">
            <a:avLst/>
          </a:prstGeom>
          <a:solidFill>
            <a:schemeClr val="bg1">
              <a:lumMod val="75000"/>
              <a:lumOff val="25000"/>
              <a:alpha val="74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42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SWEDE MIDGE</a:t>
            </a: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31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BACKGROUND</a:t>
            </a:r>
          </a:p>
          <a:p>
            <a:pPr marL="171450" indent="-17145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1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400" dirty="0">
                <a:latin typeface="Corbel" panose="020B0503020204020204" pitchFamily="34" charset="0"/>
              </a:rPr>
              <a:t>N</a:t>
            </a:r>
            <a:r>
              <a:rPr lang="en-US" sz="2400" dirty="0" smtClean="0">
                <a:latin typeface="Corbel" panose="020B0503020204020204" pitchFamily="34" charset="0"/>
              </a:rPr>
              <a:t>ative </a:t>
            </a:r>
            <a:r>
              <a:rPr lang="en-US" sz="2400" dirty="0">
                <a:latin typeface="Corbel" panose="020B0503020204020204" pitchFamily="34" charset="0"/>
              </a:rPr>
              <a:t>to </a:t>
            </a:r>
            <a:r>
              <a:rPr lang="en-US" sz="2400" dirty="0" smtClean="0">
                <a:latin typeface="Corbel" panose="020B0503020204020204" pitchFamily="34" charset="0"/>
              </a:rPr>
              <a:t>Europe and Asia, and was first </a:t>
            </a:r>
            <a:r>
              <a:rPr lang="en-US" sz="2400" dirty="0">
                <a:latin typeface="Corbel" panose="020B0503020204020204" pitchFamily="34" charset="0"/>
              </a:rPr>
              <a:t>detected in North America in Toronto, Canada, in </a:t>
            </a:r>
            <a:r>
              <a:rPr lang="en-US" sz="2400" dirty="0" smtClean="0">
                <a:latin typeface="Corbel" panose="020B0503020204020204" pitchFamily="34" charset="0"/>
              </a:rPr>
              <a:t>2000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sz="1800" dirty="0" smtClean="0">
              <a:latin typeface="Corbel" panose="020B0503020204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400" dirty="0" smtClean="0">
                <a:latin typeface="Corbel" panose="020B0503020204020204" pitchFamily="34" charset="0"/>
              </a:rPr>
              <a:t>Spread </a:t>
            </a:r>
            <a:r>
              <a:rPr lang="en-US" sz="2400" dirty="0">
                <a:latin typeface="Corbel" panose="020B0503020204020204" pitchFamily="34" charset="0"/>
              </a:rPr>
              <a:t>to New York </a:t>
            </a:r>
            <a:r>
              <a:rPr lang="en-US" sz="2400" dirty="0" smtClean="0">
                <a:latin typeface="Corbel" panose="020B0503020204020204" pitchFamily="34" charset="0"/>
              </a:rPr>
              <a:t>in 2004, and </a:t>
            </a:r>
            <a:r>
              <a:rPr lang="en-US" sz="2400" dirty="0">
                <a:latin typeface="Corbel" panose="020B0503020204020204" pitchFamily="34" charset="0"/>
              </a:rPr>
              <a:t>was recently found in Minnesota (2016) and Illinois (2017</a:t>
            </a:r>
            <a:r>
              <a:rPr lang="en-US" sz="2400" dirty="0" smtClean="0">
                <a:latin typeface="Corbel" panose="020B0503020204020204" pitchFamily="34" charset="0"/>
              </a:rPr>
              <a:t>)</a:t>
            </a:r>
            <a:endParaRPr lang="en-US" sz="2400" dirty="0">
              <a:latin typeface="Corbel" panose="020B0503020204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2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6200" y="434370"/>
            <a:ext cx="90678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SWEDE MIDGE FLIES</a:t>
            </a:r>
            <a:endParaRPr lang="en-US" altLang="en-US" sz="4400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4096" y="6550223"/>
            <a:ext cx="3335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rbel" panose="020B0503020204020204" pitchFamily="34" charset="0"/>
              </a:rPr>
              <a:t>Dave Fuller </a:t>
            </a:r>
            <a:r>
              <a:rPr lang="en-US" sz="1400" dirty="0" err="1" smtClean="0">
                <a:latin typeface="Corbel" panose="020B0503020204020204" pitchFamily="34" charset="0"/>
              </a:rPr>
              <a:t>UMaine</a:t>
            </a:r>
            <a:r>
              <a:rPr lang="en-US" sz="1400" dirty="0" smtClean="0">
                <a:latin typeface="Corbel" panose="020B0503020204020204" pitchFamily="34" charset="0"/>
              </a:rPr>
              <a:t> Cooperative Extension</a:t>
            </a:r>
            <a:endParaRPr lang="en-US" sz="1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92" y="0"/>
            <a:ext cx="914400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200" y="434370"/>
            <a:ext cx="90678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SWEDE MIDGE LARVAE</a:t>
            </a:r>
            <a:endParaRPr lang="en-US" altLang="en-US" sz="4400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4096" y="6550223"/>
            <a:ext cx="3335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rbel" panose="020B0503020204020204" pitchFamily="34" charset="0"/>
              </a:rPr>
              <a:t>Dave Fuller </a:t>
            </a:r>
            <a:r>
              <a:rPr lang="en-US" sz="1400" dirty="0" err="1" smtClean="0">
                <a:latin typeface="Corbel" panose="020B0503020204020204" pitchFamily="34" charset="0"/>
              </a:rPr>
              <a:t>UMaine</a:t>
            </a:r>
            <a:r>
              <a:rPr lang="en-US" sz="1400" dirty="0" smtClean="0">
                <a:latin typeface="Corbel" panose="020B0503020204020204" pitchFamily="34" charset="0"/>
              </a:rPr>
              <a:t> Cooperative Extension</a:t>
            </a:r>
            <a:endParaRPr lang="en-US" sz="1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6200" y="-1"/>
            <a:ext cx="9067800" cy="66725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endParaRPr lang="en-US" altLang="en-US" sz="4400" dirty="0" smtClean="0">
              <a:solidFill>
                <a:srgbClr val="FFC0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4400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SWEDE MIDGE HOSTS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endParaRPr lang="en-US" altLang="en-US" sz="1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endParaRPr lang="en-US" altLang="en-US" sz="1200" dirty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endParaRPr lang="en-US" altLang="en-US" sz="1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Nearly </a:t>
            </a:r>
            <a:r>
              <a:rPr lang="en-US" sz="2200" dirty="0">
                <a:latin typeface="Corbel" panose="020B0503020204020204" pitchFamily="34" charset="0"/>
              </a:rPr>
              <a:t>all vegetable crops in </a:t>
            </a:r>
            <a:endParaRPr lang="en-US" sz="2200" dirty="0" smtClean="0">
              <a:latin typeface="Corbel" panose="020B05030202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the </a:t>
            </a:r>
            <a:r>
              <a:rPr lang="en-US" sz="2200" dirty="0">
                <a:latin typeface="Corbel" panose="020B0503020204020204" pitchFamily="34" charset="0"/>
              </a:rPr>
              <a:t>mustard family:</a:t>
            </a: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Broccoli</a:t>
            </a: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Brussels sprouts</a:t>
            </a: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Cabbage</a:t>
            </a: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Cauliflower</a:t>
            </a: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Kale</a:t>
            </a: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Mustard </a:t>
            </a:r>
            <a:r>
              <a:rPr lang="en-US" sz="2200" dirty="0" smtClean="0">
                <a:latin typeface="Corbel" panose="020B0503020204020204" pitchFamily="34" charset="0"/>
              </a:rPr>
              <a:t>greens, collards</a:t>
            </a:r>
            <a:endParaRPr lang="en-US" sz="2200" dirty="0">
              <a:latin typeface="Corbel" panose="020B0503020204020204" pitchFamily="34" charset="0"/>
            </a:endParaRP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&gt;20 weed species:  wild </a:t>
            </a:r>
            <a:endParaRPr lang="en-US" sz="2200" dirty="0" smtClean="0">
              <a:latin typeface="Corbel" panose="020B0503020204020204" pitchFamily="34" charset="0"/>
            </a:endParaRPr>
          </a:p>
          <a:p>
            <a:pPr marL="341312" lvl="1" indent="0">
              <a:buClr>
                <a:srgbClr val="FFC000"/>
              </a:buClr>
              <a:buSzPct val="80000"/>
              <a:buNone/>
            </a:pPr>
            <a:r>
              <a:rPr lang="en-US" sz="2200" dirty="0">
                <a:latin typeface="Corbel" panose="020B0503020204020204" pitchFamily="34" charset="0"/>
              </a:rPr>
              <a:t> </a:t>
            </a:r>
            <a:r>
              <a:rPr lang="en-US" sz="2200" dirty="0" smtClean="0">
                <a:latin typeface="Corbel" panose="020B0503020204020204" pitchFamily="34" charset="0"/>
              </a:rPr>
              <a:t>      radish</a:t>
            </a:r>
            <a:r>
              <a:rPr lang="en-US" sz="2200" dirty="0">
                <a:latin typeface="Corbel" panose="020B0503020204020204" pitchFamily="34" charset="0"/>
              </a:rPr>
              <a:t>, shepherd’s purse, </a:t>
            </a:r>
            <a:endParaRPr lang="en-US" sz="2200" dirty="0" smtClean="0">
              <a:latin typeface="Corbel" panose="020B0503020204020204" pitchFamily="34" charset="0"/>
            </a:endParaRPr>
          </a:p>
          <a:p>
            <a:pPr marL="341312" lvl="1" indent="0">
              <a:buClr>
                <a:srgbClr val="FFC000"/>
              </a:buClr>
              <a:buSzPct val="80000"/>
              <a:buNone/>
            </a:pPr>
            <a:r>
              <a:rPr lang="en-US" sz="2200" dirty="0">
                <a:latin typeface="Corbel" panose="020B0503020204020204" pitchFamily="34" charset="0"/>
              </a:rPr>
              <a:t> </a:t>
            </a:r>
            <a:r>
              <a:rPr lang="en-US" sz="2200" dirty="0" smtClean="0">
                <a:latin typeface="Corbel" panose="020B0503020204020204" pitchFamily="34" charset="0"/>
              </a:rPr>
              <a:t>      field </a:t>
            </a:r>
            <a:r>
              <a:rPr lang="en-US" sz="2200" dirty="0">
                <a:latin typeface="Corbel" panose="020B0503020204020204" pitchFamily="34" charset="0"/>
              </a:rPr>
              <a:t>pennycress, </a:t>
            </a:r>
            <a:r>
              <a:rPr lang="en-US" sz="2200" dirty="0" smtClean="0">
                <a:latin typeface="Corbel" panose="020B0503020204020204" pitchFamily="34" charset="0"/>
              </a:rPr>
              <a:t>yellow </a:t>
            </a:r>
            <a:r>
              <a:rPr lang="en-US" sz="2200" dirty="0">
                <a:latin typeface="Corbel" panose="020B0503020204020204" pitchFamily="34" charset="0"/>
              </a:rPr>
              <a:t>rocket, etc. </a:t>
            </a:r>
            <a:endParaRPr lang="en-US" altLang="en-US" sz="22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2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41" t="24264" r="12500"/>
          <a:stretch/>
        </p:blipFill>
        <p:spPr>
          <a:xfrm>
            <a:off x="3895344" y="2054352"/>
            <a:ext cx="4715256" cy="3660648"/>
          </a:xfrm>
          <a:prstGeom prst="rect">
            <a:avLst/>
          </a:prstGeom>
          <a:ln w="25400">
            <a:solidFill>
              <a:srgbClr val="4C5F78"/>
            </a:solidFill>
          </a:ln>
        </p:spPr>
      </p:pic>
    </p:spTree>
    <p:extLst>
      <p:ext uri="{BB962C8B-B14F-4D97-AF65-F5344CB8AC3E}">
        <p14:creationId xmlns:p14="http://schemas.microsoft.com/office/powerpoint/2010/main" val="163036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6200" y="-1"/>
            <a:ext cx="9067800" cy="66725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endParaRPr lang="en-US" altLang="en-US" sz="4400" dirty="0" smtClean="0">
              <a:solidFill>
                <a:srgbClr val="FFC0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4400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SWEDE MIDGE HOSTS</a:t>
            </a: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endParaRPr lang="en-US" altLang="en-US" sz="1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endParaRPr lang="en-US" altLang="en-US" sz="1200" dirty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endParaRPr lang="en-US" altLang="en-US" sz="1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Nearly </a:t>
            </a:r>
            <a:r>
              <a:rPr lang="en-US" sz="2200" dirty="0">
                <a:latin typeface="Corbel" panose="020B0503020204020204" pitchFamily="34" charset="0"/>
              </a:rPr>
              <a:t>all vegetable crops in </a:t>
            </a:r>
            <a:endParaRPr lang="en-US" sz="2200" dirty="0" smtClean="0">
              <a:latin typeface="Corbel" panose="020B05030202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the </a:t>
            </a:r>
            <a:r>
              <a:rPr lang="en-US" sz="2200" dirty="0">
                <a:latin typeface="Corbel" panose="020B0503020204020204" pitchFamily="34" charset="0"/>
              </a:rPr>
              <a:t>mustard family:</a:t>
            </a: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Broccoli</a:t>
            </a: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Brussels sprouts</a:t>
            </a: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Cabbage</a:t>
            </a: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Cauliflower</a:t>
            </a: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Kale</a:t>
            </a: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Mustard </a:t>
            </a:r>
            <a:r>
              <a:rPr lang="en-US" sz="2200" dirty="0" smtClean="0">
                <a:latin typeface="Corbel" panose="020B0503020204020204" pitchFamily="34" charset="0"/>
              </a:rPr>
              <a:t>greens,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collards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lvl="1" indent="-401638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&gt;20 weed species:  wild </a:t>
            </a:r>
            <a:endParaRPr lang="en-US" sz="2200" dirty="0" smtClean="0">
              <a:latin typeface="Corbel" panose="020B0503020204020204" pitchFamily="34" charset="0"/>
            </a:endParaRPr>
          </a:p>
          <a:p>
            <a:pPr marL="341312" lvl="1" indent="0">
              <a:buClr>
                <a:srgbClr val="FFC000"/>
              </a:buClr>
              <a:buSzPct val="80000"/>
              <a:buNone/>
            </a:pPr>
            <a:r>
              <a:rPr lang="en-US" sz="2200" dirty="0">
                <a:latin typeface="Corbel" panose="020B0503020204020204" pitchFamily="34" charset="0"/>
              </a:rPr>
              <a:t> </a:t>
            </a:r>
            <a:r>
              <a:rPr lang="en-US" sz="2200" dirty="0" smtClean="0">
                <a:latin typeface="Corbel" panose="020B0503020204020204" pitchFamily="34" charset="0"/>
              </a:rPr>
              <a:t>      radish</a:t>
            </a:r>
            <a:r>
              <a:rPr lang="en-US" sz="2200" dirty="0">
                <a:latin typeface="Corbel" panose="020B0503020204020204" pitchFamily="34" charset="0"/>
              </a:rPr>
              <a:t>, shepherd’s purse, </a:t>
            </a:r>
            <a:endParaRPr lang="en-US" sz="2200" dirty="0" smtClean="0">
              <a:latin typeface="Corbel" panose="020B0503020204020204" pitchFamily="34" charset="0"/>
            </a:endParaRPr>
          </a:p>
          <a:p>
            <a:pPr marL="341312" lvl="1" indent="0">
              <a:buClr>
                <a:srgbClr val="FFC000"/>
              </a:buClr>
              <a:buSzPct val="80000"/>
              <a:buNone/>
            </a:pPr>
            <a:r>
              <a:rPr lang="en-US" sz="2200" dirty="0">
                <a:latin typeface="Corbel" panose="020B0503020204020204" pitchFamily="34" charset="0"/>
              </a:rPr>
              <a:t> </a:t>
            </a:r>
            <a:r>
              <a:rPr lang="en-US" sz="2200" dirty="0" smtClean="0">
                <a:latin typeface="Corbel" panose="020B0503020204020204" pitchFamily="34" charset="0"/>
              </a:rPr>
              <a:t>      field </a:t>
            </a:r>
            <a:r>
              <a:rPr lang="en-US" sz="2200" dirty="0">
                <a:latin typeface="Corbel" panose="020B0503020204020204" pitchFamily="34" charset="0"/>
              </a:rPr>
              <a:t>pennycress, </a:t>
            </a:r>
            <a:r>
              <a:rPr lang="en-US" sz="2200" dirty="0" smtClean="0">
                <a:latin typeface="Corbel" panose="020B0503020204020204" pitchFamily="34" charset="0"/>
              </a:rPr>
              <a:t>yellow </a:t>
            </a:r>
            <a:r>
              <a:rPr lang="en-US" sz="2200" dirty="0">
                <a:latin typeface="Corbel" panose="020B0503020204020204" pitchFamily="34" charset="0"/>
              </a:rPr>
              <a:t>rocket, etc. </a:t>
            </a:r>
            <a:endParaRPr lang="en-US" altLang="en-US" sz="22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2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41" t="24264" r="12500"/>
          <a:stretch/>
        </p:blipFill>
        <p:spPr>
          <a:xfrm>
            <a:off x="3895344" y="2054352"/>
            <a:ext cx="4715256" cy="3660648"/>
          </a:xfrm>
          <a:prstGeom prst="rect">
            <a:avLst/>
          </a:prstGeom>
          <a:ln w="25400">
            <a:solidFill>
              <a:srgbClr val="4C5F78"/>
            </a:solidFill>
          </a:ln>
        </p:spPr>
      </p:pic>
    </p:spTree>
    <p:extLst>
      <p:ext uri="{BB962C8B-B14F-4D97-AF65-F5344CB8AC3E}">
        <p14:creationId xmlns:p14="http://schemas.microsoft.com/office/powerpoint/2010/main" val="417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752600" y="6172200"/>
            <a:ext cx="6400800" cy="569387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3100" b="1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DAMAGE:</a:t>
            </a:r>
            <a:r>
              <a:rPr lang="en-US" altLang="en-US" sz="31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400" dirty="0" smtClean="0">
                <a:latin typeface="Corbel" panose="020B0503020204020204" pitchFamily="34" charset="0"/>
              </a:rPr>
              <a:t>stunted or distorted growing points</a:t>
            </a:r>
            <a:endParaRPr lang="en-US" altLang="en-US" sz="2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8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09800" y="6172200"/>
            <a:ext cx="4800600" cy="569387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31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DAMAGE: </a:t>
            </a:r>
            <a:r>
              <a:rPr lang="en-US" altLang="en-US" sz="2400" dirty="0" smtClean="0">
                <a:latin typeface="Corbel" panose="020B0503020204020204" pitchFamily="34" charset="0"/>
              </a:rPr>
              <a:t>stunted growing point</a:t>
            </a:r>
            <a:endParaRPr lang="en-US" altLang="en-US" sz="2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6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752600" y="6172200"/>
            <a:ext cx="6400800" cy="569387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31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DAMAGE: </a:t>
            </a:r>
            <a:r>
              <a:rPr lang="en-US" altLang="en-US" sz="2400" dirty="0" smtClean="0">
                <a:latin typeface="Corbel" panose="020B0503020204020204" pitchFamily="34" charset="0"/>
              </a:rPr>
              <a:t>b</a:t>
            </a:r>
            <a:r>
              <a:rPr lang="en-US" sz="2400" dirty="0" smtClean="0">
                <a:latin typeface="Corbel" panose="020B0503020204020204" pitchFamily="34" charset="0"/>
              </a:rPr>
              <a:t>rown scarring at growing point</a:t>
            </a:r>
            <a:endParaRPr lang="en-US" altLang="en-US" sz="2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2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971800" y="6172200"/>
            <a:ext cx="3810000" cy="569387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31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DAMAGE: </a:t>
            </a:r>
            <a:r>
              <a:rPr lang="en-US" altLang="en-US" sz="2400" dirty="0" smtClean="0">
                <a:latin typeface="Corbel" panose="020B0503020204020204" pitchFamily="34" charset="0"/>
              </a:rPr>
              <a:t>leaf puckering</a:t>
            </a:r>
            <a:endParaRPr lang="en-US" altLang="en-US" sz="2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87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09800" y="6172200"/>
            <a:ext cx="5029200" cy="569387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31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DAMAGE: </a:t>
            </a:r>
            <a:r>
              <a:rPr lang="en-US" altLang="en-US" sz="2400" dirty="0" smtClean="0">
                <a:latin typeface="Corbel" panose="020B0503020204020204" pitchFamily="34" charset="0"/>
              </a:rPr>
              <a:t>secondary bacterial rots</a:t>
            </a:r>
            <a:endParaRPr lang="en-US" altLang="en-US" sz="2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4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868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0" y="48490"/>
            <a:ext cx="6955750" cy="68580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>
              <a:tabLst>
                <a:tab pos="2170113" algn="l"/>
              </a:tabLst>
            </a:pPr>
            <a:r>
              <a:rPr lang="en-US" sz="20000" dirty="0" smtClean="0">
                <a:solidFill>
                  <a:srgbClr val="46576E"/>
                </a:solidFill>
                <a:latin typeface="Franklin Gothic Heavy" panose="020B0903020102020204" pitchFamily="34" charset="0"/>
                <a:ea typeface="Arial Unicode MS" panose="020B0604020202020204" pitchFamily="34" charset="-128"/>
                <a:cs typeface="Aharoni" panose="02010803020104030203" pitchFamily="2" charset="-79"/>
              </a:rPr>
              <a:t>datcp</a:t>
            </a:r>
            <a:endParaRPr lang="en-US" sz="20000" dirty="0">
              <a:solidFill>
                <a:srgbClr val="46576E"/>
              </a:solidFill>
              <a:latin typeface="Franklin Gothic Heavy" panose="020B0903020102020204" pitchFamily="34" charset="0"/>
              <a:ea typeface="Arial Unicode MS" panose="020B0604020202020204" pitchFamily="34" charset="-128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2634" y="762000"/>
            <a:ext cx="7351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-150" dirty="0" smtClean="0">
                <a:solidFill>
                  <a:srgbClr val="FFC000"/>
                </a:solidFill>
                <a:latin typeface="Segoe UI Light" panose="020B0502040204020203" pitchFamily="34" charset="0"/>
              </a:rPr>
              <a:t>DATCP PEST SURVEY PROGRAM</a:t>
            </a:r>
            <a:endParaRPr lang="en-US" sz="4400" spc="-150" dirty="0">
              <a:solidFill>
                <a:srgbClr val="FFC000"/>
              </a:solidFill>
              <a:latin typeface="Segoe UI Light" panose="020B0502040204020203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860342" y="2057400"/>
            <a:ext cx="6283658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EE82C"/>
              </a:buClr>
              <a:buFont typeface="Arial" charset="0"/>
              <a:buChar char="●"/>
            </a:pPr>
            <a:r>
              <a:rPr lang="en-US" altLang="en-US" sz="2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altLang="en-US" sz="2200" dirty="0" smtClean="0">
                <a:solidFill>
                  <a:schemeClr val="bg1"/>
                </a:solidFill>
                <a:latin typeface="Corbel" panose="020B0503020204020204" pitchFamily="34" charset="0"/>
              </a:rPr>
              <a:t>  </a:t>
            </a:r>
            <a:r>
              <a:rPr lang="en-US" altLang="en-US" sz="2200" dirty="0" smtClean="0">
                <a:latin typeface="Corbel" panose="020B0503020204020204" pitchFamily="34" charset="0"/>
              </a:rPr>
              <a:t>The Pest Survey was </a:t>
            </a:r>
            <a:r>
              <a:rPr lang="en-US" altLang="en-US" sz="2200" dirty="0">
                <a:latin typeface="Corbel" panose="020B0503020204020204" pitchFamily="34" charset="0"/>
              </a:rPr>
              <a:t>established in 1915 </a:t>
            </a:r>
            <a:r>
              <a:rPr lang="en-US" altLang="en-US" sz="2200" dirty="0" smtClean="0">
                <a:latin typeface="Corbel" panose="020B0503020204020204" pitchFamily="34" charset="0"/>
              </a:rPr>
              <a:t>to:</a:t>
            </a: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endParaRPr lang="en-US" altLang="en-US" sz="1000" dirty="0" smtClean="0">
              <a:latin typeface="Corbel" panose="020B0503020204020204" pitchFamily="34" charset="0"/>
              <a:sym typeface="Wingdings"/>
            </a:endParaRP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  <a:tabLst>
                <a:tab pos="463550" algn="l"/>
              </a:tabLst>
            </a:pPr>
            <a:r>
              <a:rPr lang="en-US" altLang="en-US" sz="1000" dirty="0">
                <a:latin typeface="Corbel" panose="020B0503020204020204" pitchFamily="34" charset="0"/>
                <a:sym typeface="Wingdings"/>
              </a:rPr>
              <a:t>	</a:t>
            </a:r>
            <a:r>
              <a:rPr lang="en-US" altLang="en-US" sz="2400" dirty="0" smtClean="0">
                <a:latin typeface="Corbel" panose="020B0503020204020204" pitchFamily="34" charset="0"/>
                <a:sym typeface="Wingdings"/>
              </a:rPr>
              <a:t>1.  </a:t>
            </a:r>
            <a:r>
              <a:rPr lang="en-US" altLang="en-US" sz="2200" dirty="0" smtClean="0">
                <a:latin typeface="Corbel" panose="020B0503020204020204" pitchFamily="34" charset="0"/>
              </a:rPr>
              <a:t>Detect new or regulated exotic pests</a:t>
            </a: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  <a:tabLst>
                <a:tab pos="463550" algn="l"/>
              </a:tabLst>
            </a:pPr>
            <a:endParaRPr lang="en-US" altLang="en-US" sz="800" dirty="0" smtClean="0">
              <a:latin typeface="Corbel" panose="020B05030202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  <a:tabLst>
                <a:tab pos="463550" algn="l"/>
              </a:tabLst>
            </a:pPr>
            <a:r>
              <a:rPr lang="en-US" altLang="en-US" sz="2200" dirty="0">
                <a:latin typeface="Corbel" panose="020B0503020204020204" pitchFamily="34" charset="0"/>
                <a:sym typeface="Wingdings"/>
              </a:rPr>
              <a:t>	</a:t>
            </a:r>
            <a:r>
              <a:rPr lang="en-US" altLang="en-US" sz="2400" dirty="0" smtClean="0">
                <a:latin typeface="Corbel" panose="020B0503020204020204" pitchFamily="34" charset="0"/>
                <a:sym typeface="Wingdings"/>
              </a:rPr>
              <a:t>2.  </a:t>
            </a:r>
            <a:r>
              <a:rPr lang="en-US" altLang="en-US" sz="2200" dirty="0" smtClean="0">
                <a:latin typeface="Corbel" panose="020B0503020204020204" pitchFamily="34" charset="0"/>
              </a:rPr>
              <a:t>Support export certification</a:t>
            </a: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  <a:tabLst>
                <a:tab pos="463550" algn="l"/>
              </a:tabLst>
            </a:pPr>
            <a:endParaRPr lang="en-US" altLang="en-US" sz="800" dirty="0">
              <a:latin typeface="Corbel" panose="020B05030202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  <a:tabLst>
                <a:tab pos="463550" algn="l"/>
              </a:tabLst>
            </a:pPr>
            <a:r>
              <a:rPr lang="en-US" altLang="en-US" sz="2200" dirty="0" smtClean="0">
                <a:latin typeface="Corbel" panose="020B0503020204020204" pitchFamily="34" charset="0"/>
              </a:rPr>
              <a:t>	</a:t>
            </a:r>
            <a:r>
              <a:rPr lang="en-US" altLang="en-US" sz="2400" dirty="0" smtClean="0">
                <a:latin typeface="Corbel" panose="020B0503020204020204" pitchFamily="34" charset="0"/>
              </a:rPr>
              <a:t>3.  </a:t>
            </a:r>
            <a:r>
              <a:rPr lang="en-US" altLang="en-US" sz="2200" dirty="0" smtClean="0">
                <a:latin typeface="Corbel" panose="020B0503020204020204" pitchFamily="34" charset="0"/>
              </a:rPr>
              <a:t>Collect </a:t>
            </a:r>
            <a:r>
              <a:rPr lang="en-US" altLang="en-US" sz="2200" dirty="0">
                <a:latin typeface="Corbel" panose="020B0503020204020204" pitchFamily="34" charset="0"/>
              </a:rPr>
              <a:t>data on economic pests of WI crops</a:t>
            </a: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400" dirty="0">
                <a:latin typeface="Corbel" panose="020B0503020204020204" pitchFamily="34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52385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0" y="48490"/>
            <a:ext cx="6955750" cy="68580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20000" dirty="0" smtClean="0">
                <a:solidFill>
                  <a:srgbClr val="46576E"/>
                </a:solidFill>
                <a:latin typeface="Franklin Gothic Heavy" panose="020B0903020102020204" pitchFamily="34" charset="0"/>
                <a:ea typeface="Arial Unicode MS" panose="020B0604020202020204" pitchFamily="34" charset="-128"/>
                <a:cs typeface="Aharoni" panose="02010803020104030203" pitchFamily="2" charset="-79"/>
              </a:rPr>
              <a:t>datcp</a:t>
            </a:r>
            <a:endParaRPr lang="en-US" sz="20000" dirty="0">
              <a:solidFill>
                <a:srgbClr val="46576E"/>
              </a:solidFill>
              <a:latin typeface="Franklin Gothic Heavy" panose="020B0903020102020204" pitchFamily="34" charset="0"/>
              <a:ea typeface="Arial Unicode MS" panose="020B0604020202020204" pitchFamily="34" charset="-128"/>
              <a:cs typeface="Aharoni" panose="02010803020104030203" pitchFamily="2" charset="-79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6200" y="457200"/>
            <a:ext cx="9067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SWEDE MIDGE LIFE CYCLE</a:t>
            </a:r>
            <a:endParaRPr lang="en-US" altLang="en-US" sz="4400" dirty="0">
              <a:solidFill>
                <a:srgbClr val="FFC0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1524000"/>
            <a:ext cx="86106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3200" dirty="0" smtClean="0">
                <a:latin typeface="Corbel" panose="020B0503020204020204" pitchFamily="34" charset="0"/>
              </a:rPr>
              <a:t>Overwinter as pupae in soil</a:t>
            </a: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sz="1100" dirty="0">
              <a:latin typeface="Corbel" panose="020B0503020204020204" pitchFamily="34" charset="0"/>
            </a:endParaRP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3200" dirty="0" smtClean="0">
                <a:latin typeface="Corbel" panose="020B0503020204020204" pitchFamily="34" charset="0"/>
              </a:rPr>
              <a:t>First generation emerges mid-May to mid-June</a:t>
            </a: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sz="1100" dirty="0" smtClean="0">
              <a:latin typeface="Corbel" panose="020B0503020204020204" pitchFamily="34" charset="0"/>
            </a:endParaRP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3200" dirty="0" smtClean="0">
                <a:latin typeface="Corbel" panose="020B0503020204020204" pitchFamily="34" charset="0"/>
              </a:rPr>
              <a:t>After mating, females lay 2-50 eggs on youngest, actively growing tissue</a:t>
            </a: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sz="1100" dirty="0" smtClean="0">
              <a:latin typeface="Corbel" panose="020B0503020204020204" pitchFamily="34" charset="0"/>
            </a:endParaRP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3200" dirty="0" smtClean="0">
                <a:latin typeface="Corbel" panose="020B0503020204020204" pitchFamily="34" charset="0"/>
              </a:rPr>
              <a:t>Larvae take 10-12 days to complete development </a:t>
            </a: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sz="1100" dirty="0" smtClean="0">
              <a:latin typeface="Corbel" panose="020B0503020204020204" pitchFamily="34" charset="0"/>
            </a:endParaRP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3200" dirty="0" smtClean="0">
                <a:latin typeface="Corbel" panose="020B0503020204020204" pitchFamily="34" charset="0"/>
              </a:rPr>
              <a:t>Pupation can take 7-14 days in growing season</a:t>
            </a:r>
          </a:p>
          <a:p>
            <a:pPr>
              <a:buClr>
                <a:srgbClr val="FFC000"/>
              </a:buClr>
              <a:buSzPct val="80000"/>
            </a:pPr>
            <a:endParaRPr lang="en-US" sz="3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5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8" y="0"/>
            <a:ext cx="8746992" cy="6245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62484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Life cycle is 21-44 days per generation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220968" y="5876544"/>
            <a:ext cx="2883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Image: OMAFRA Fact Sheet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08-007 </a:t>
            </a:r>
          </a:p>
        </p:txBody>
      </p:sp>
    </p:spTree>
    <p:extLst>
      <p:ext uri="{BB962C8B-B14F-4D97-AF65-F5344CB8AC3E}">
        <p14:creationId xmlns:p14="http://schemas.microsoft.com/office/powerpoint/2010/main" val="36915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0" y="48490"/>
            <a:ext cx="6955750" cy="68580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20000" dirty="0" smtClean="0">
                <a:solidFill>
                  <a:srgbClr val="46576E"/>
                </a:solidFill>
                <a:latin typeface="Franklin Gothic Heavy" panose="020B0903020102020204" pitchFamily="34" charset="0"/>
                <a:ea typeface="Arial Unicode MS" panose="020B0604020202020204" pitchFamily="34" charset="-128"/>
                <a:cs typeface="Aharoni" panose="02010803020104030203" pitchFamily="2" charset="-79"/>
              </a:rPr>
              <a:t>datcp</a:t>
            </a:r>
            <a:endParaRPr lang="en-US" sz="20000" dirty="0">
              <a:solidFill>
                <a:srgbClr val="46576E"/>
              </a:solidFill>
              <a:latin typeface="Franklin Gothic Heavy" panose="020B0903020102020204" pitchFamily="34" charset="0"/>
              <a:ea typeface="Arial Unicode MS" panose="020B0604020202020204" pitchFamily="34" charset="-128"/>
              <a:cs typeface="Aharoni" panose="02010803020104030203" pitchFamily="2" charset="-79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6200" y="457200"/>
            <a:ext cx="9067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MANAGING SWEDE MIDGE</a:t>
            </a:r>
            <a:endParaRPr lang="en-US" altLang="en-US" sz="4400" dirty="0">
              <a:solidFill>
                <a:srgbClr val="FFC0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57200" y="1524000"/>
            <a:ext cx="83058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3200" dirty="0" smtClean="0">
                <a:latin typeface="Corbel" panose="020B0503020204020204" pitchFamily="34" charset="0"/>
              </a:rPr>
              <a:t>Crop rotation</a:t>
            </a: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sz="3200" dirty="0" smtClean="0">
              <a:latin typeface="Corbel" panose="020B0503020204020204" pitchFamily="34" charset="0"/>
            </a:endParaRP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3200" dirty="0" smtClean="0">
                <a:latin typeface="Corbel" panose="020B0503020204020204" pitchFamily="34" charset="0"/>
              </a:rPr>
              <a:t>Crop selection</a:t>
            </a: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sz="3200" dirty="0" smtClean="0">
              <a:latin typeface="Corbel" panose="020B0503020204020204" pitchFamily="34" charset="0"/>
            </a:endParaRP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3200" dirty="0" smtClean="0">
                <a:latin typeface="Corbel" panose="020B0503020204020204" pitchFamily="34" charset="0"/>
              </a:rPr>
              <a:t>Field sanitation</a:t>
            </a:r>
            <a:endParaRPr lang="en-US" sz="3200" dirty="0">
              <a:latin typeface="Corbel" panose="020B0503020204020204" pitchFamily="34" charset="0"/>
            </a:endParaRP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sz="3200" dirty="0" smtClean="0">
              <a:latin typeface="Corbel" panose="020B0503020204020204" pitchFamily="34" charset="0"/>
            </a:endParaRP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3200" dirty="0" smtClean="0">
                <a:latin typeface="Corbel" panose="020B0503020204020204" pitchFamily="34" charset="0"/>
              </a:rPr>
              <a:t>Planting and harvest dates: Early-season crucifer </a:t>
            </a:r>
            <a:r>
              <a:rPr lang="en-US" sz="3200" dirty="0">
                <a:latin typeface="Corbel" panose="020B0503020204020204" pitchFamily="34" charset="0"/>
              </a:rPr>
              <a:t>crops </a:t>
            </a:r>
            <a:r>
              <a:rPr lang="en-US" sz="3200" dirty="0" smtClean="0">
                <a:latin typeface="Corbel" panose="020B0503020204020204" pitchFamily="34" charset="0"/>
              </a:rPr>
              <a:t>may avoid some damage. </a:t>
            </a:r>
          </a:p>
        </p:txBody>
      </p:sp>
    </p:spTree>
    <p:extLst>
      <p:ext uri="{BB962C8B-B14F-4D97-AF65-F5344CB8AC3E}">
        <p14:creationId xmlns:p14="http://schemas.microsoft.com/office/powerpoint/2010/main" val="389028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6200" y="457200"/>
            <a:ext cx="9067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REPORTING SWEDE MIDGE</a:t>
            </a:r>
            <a:endParaRPr lang="en-US" altLang="en-US" sz="4400" dirty="0">
              <a:solidFill>
                <a:srgbClr val="FFC0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79856" y="1334529"/>
            <a:ext cx="7239000" cy="510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r>
              <a:rPr lang="en-US" sz="2200" dirty="0">
                <a:latin typeface="Corbel" panose="020B0503020204020204" pitchFamily="34" charset="0"/>
              </a:rPr>
              <a:t>TO REPORT A SUSPECTED SWEDE MIDGE INFESTATION </a:t>
            </a:r>
            <a:r>
              <a:rPr lang="en-US" sz="2200" dirty="0" smtClean="0">
                <a:latin typeface="Corbel" panose="020B0503020204020204" pitchFamily="34" charset="0"/>
              </a:rPr>
              <a:t>NEXT SEASON PLEASE </a:t>
            </a:r>
            <a:r>
              <a:rPr lang="en-US" sz="2200" dirty="0">
                <a:latin typeface="Corbel" panose="020B0503020204020204" pitchFamily="34" charset="0"/>
              </a:rPr>
              <a:t>CONTACT:</a:t>
            </a:r>
          </a:p>
          <a:p>
            <a:r>
              <a:rPr lang="en-US" sz="2200" dirty="0">
                <a:latin typeface="Corbel" panose="020B0503020204020204" pitchFamily="34" charset="0"/>
              </a:rPr>
              <a:t> </a:t>
            </a:r>
          </a:p>
          <a:p>
            <a:r>
              <a:rPr lang="en-US" sz="2200" dirty="0" smtClean="0">
                <a:latin typeface="Corbel" panose="020B0503020204020204" pitchFamily="34" charset="0"/>
              </a:rPr>
              <a:t>PJ Liesch, UW Madison</a:t>
            </a:r>
            <a:endParaRPr lang="en-US" sz="2200" dirty="0">
              <a:latin typeface="Corbel" panose="020B0503020204020204" pitchFamily="34" charset="0"/>
            </a:endParaRPr>
          </a:p>
          <a:p>
            <a:r>
              <a:rPr lang="en-US" sz="2200" dirty="0" smtClean="0">
                <a:latin typeface="Corbel" panose="020B0503020204020204" pitchFamily="34" charset="0"/>
              </a:rPr>
              <a:t>Insect Diagnostic Laboratory</a:t>
            </a:r>
            <a:endParaRPr lang="en-US" sz="2200" dirty="0">
              <a:latin typeface="Corbel" panose="020B0503020204020204" pitchFamily="34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 smtClean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 smtClean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county Ag Extension agent (who will pass your report on to PJ….)</a:t>
            </a:r>
          </a:p>
          <a:p>
            <a:endParaRPr lang="en-US" sz="2200" dirty="0">
              <a:latin typeface="Corbel" panose="020B0503020204020204" pitchFamily="34" charset="0"/>
            </a:endParaRPr>
          </a:p>
          <a:p>
            <a:r>
              <a:rPr lang="en-US" sz="2200" dirty="0" smtClean="0">
                <a:latin typeface="Corbel" panose="020B0503020204020204" pitchFamily="34" charset="0"/>
              </a:rPr>
              <a:t>Or</a:t>
            </a:r>
            <a:endParaRPr lang="en-US" sz="2200" dirty="0" smtClean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Corbel" panose="020B0503020204020204" pitchFamily="34" charset="0"/>
              </a:rPr>
              <a:t>Krista Hamilton, WI DATCP</a:t>
            </a:r>
          </a:p>
          <a:p>
            <a:r>
              <a:rPr lang="en-US" sz="2200" u="sng" dirty="0">
                <a:solidFill>
                  <a:srgbClr val="FFC000"/>
                </a:solidFill>
                <a:latin typeface="Corbel" panose="020B0503020204020204" pitchFamily="34" charset="0"/>
              </a:rPr>
              <a:t>Krista.Hamilton@wisconsin.gov</a:t>
            </a:r>
            <a:endParaRPr lang="en-US" sz="2200" dirty="0">
              <a:solidFill>
                <a:srgbClr val="FFC000"/>
              </a:solidFill>
              <a:latin typeface="Corbel" panose="020B0503020204020204" pitchFamily="34" charset="0"/>
            </a:endParaRPr>
          </a:p>
          <a:p>
            <a:r>
              <a:rPr lang="en-US" sz="2200" dirty="0">
                <a:latin typeface="Corbel" panose="020B0503020204020204" pitchFamily="34" charset="0"/>
              </a:rPr>
              <a:t>(866) 440-7523 DATCP Pest </a:t>
            </a:r>
            <a:r>
              <a:rPr lang="en-US" sz="2200" dirty="0" smtClean="0">
                <a:latin typeface="Corbel" panose="020B0503020204020204" pitchFamily="34" charset="0"/>
              </a:rPr>
              <a:t>Hotline</a:t>
            </a:r>
            <a:endParaRPr lang="en-US" sz="2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2400" y="1354753"/>
            <a:ext cx="5029200" cy="4893647"/>
          </a:xfrm>
          <a:prstGeom prst="rect">
            <a:avLst/>
          </a:prstGeom>
          <a:solidFill>
            <a:schemeClr val="bg1">
              <a:lumMod val="85000"/>
              <a:lumOff val="15000"/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31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OTHER SURVEY FINDS</a:t>
            </a: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31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IN 2019:</a:t>
            </a:r>
          </a:p>
          <a:p>
            <a:pPr marL="171450" indent="-17145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1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400" dirty="0" smtClean="0">
                <a:latin typeface="Corbel" panose="020B0503020204020204" pitchFamily="34" charset="0"/>
              </a:rPr>
              <a:t>Late blight on </a:t>
            </a:r>
            <a:r>
              <a:rPr lang="en-US" sz="2400" dirty="0">
                <a:latin typeface="Corbel" panose="020B0503020204020204" pitchFamily="34" charset="0"/>
              </a:rPr>
              <a:t>tomato at </a:t>
            </a:r>
            <a:r>
              <a:rPr lang="en-US" sz="2400" dirty="0" smtClean="0">
                <a:latin typeface="Corbel" panose="020B0503020204020204" pitchFamily="34" charset="0"/>
              </a:rPr>
              <a:t>CSA </a:t>
            </a:r>
            <a:r>
              <a:rPr lang="en-US" sz="2400" dirty="0">
                <a:latin typeface="Corbel" panose="020B0503020204020204" pitchFamily="34" charset="0"/>
              </a:rPr>
              <a:t>farms in La Crosse, Polk and St. Croix </a:t>
            </a:r>
            <a:r>
              <a:rPr lang="en-US" sz="2400" dirty="0" smtClean="0">
                <a:latin typeface="Corbel" panose="020B0503020204020204" pitchFamily="34" charset="0"/>
              </a:rPr>
              <a:t>counties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sz="1200" dirty="0" smtClean="0">
              <a:latin typeface="Corbel" panose="020B0503020204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400" dirty="0">
                <a:latin typeface="Corbel" panose="020B0503020204020204" pitchFamily="34" charset="0"/>
              </a:rPr>
              <a:t>B</a:t>
            </a:r>
            <a:r>
              <a:rPr lang="en-US" sz="2400" dirty="0" smtClean="0">
                <a:latin typeface="Corbel" panose="020B0503020204020204" pitchFamily="34" charset="0"/>
              </a:rPr>
              <a:t>asil </a:t>
            </a:r>
            <a:r>
              <a:rPr lang="en-US" sz="2400" dirty="0">
                <a:latin typeface="Corbel" panose="020B0503020204020204" pitchFamily="34" charset="0"/>
              </a:rPr>
              <a:t>downy mildew </a:t>
            </a:r>
            <a:r>
              <a:rPr lang="en-US" sz="2400" dirty="0" smtClean="0">
                <a:latin typeface="Corbel" panose="020B0503020204020204" pitchFamily="34" charset="0"/>
              </a:rPr>
              <a:t>in </a:t>
            </a:r>
            <a:r>
              <a:rPr lang="en-US" sz="2400" dirty="0">
                <a:latin typeface="Corbel" panose="020B0503020204020204" pitchFamily="34" charset="0"/>
              </a:rPr>
              <a:t>Dane and </a:t>
            </a:r>
            <a:endParaRPr lang="en-US" sz="2400" dirty="0" smtClean="0">
              <a:latin typeface="Corbel" panose="020B05030202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400" dirty="0" smtClean="0">
                <a:latin typeface="Corbel" panose="020B0503020204020204" pitchFamily="34" charset="0"/>
              </a:rPr>
              <a:t>      La </a:t>
            </a:r>
            <a:r>
              <a:rPr lang="en-US" sz="2400" dirty="0">
                <a:latin typeface="Corbel" panose="020B0503020204020204" pitchFamily="34" charset="0"/>
              </a:rPr>
              <a:t>Crosse </a:t>
            </a:r>
            <a:r>
              <a:rPr lang="en-US" sz="2400" dirty="0" smtClean="0">
                <a:latin typeface="Corbel" panose="020B0503020204020204" pitchFamily="34" charset="0"/>
              </a:rPr>
              <a:t>counties</a:t>
            </a:r>
            <a:endParaRPr lang="en-US" sz="2400" dirty="0">
              <a:latin typeface="Corbel" panose="020B0503020204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sz="1200" dirty="0" smtClean="0">
              <a:latin typeface="Corbel" panose="020B0503020204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400" dirty="0" smtClean="0">
                <a:latin typeface="Corbel" panose="020B0503020204020204" pitchFamily="34" charset="0"/>
              </a:rPr>
              <a:t>Tomato samples tested </a:t>
            </a:r>
            <a:r>
              <a:rPr lang="en-US" sz="2400" dirty="0">
                <a:latin typeface="Corbel" panose="020B0503020204020204" pitchFamily="34" charset="0"/>
              </a:rPr>
              <a:t>positive </a:t>
            </a:r>
            <a:endParaRPr lang="en-US" sz="2400" dirty="0" smtClean="0">
              <a:latin typeface="Corbel" panose="020B05030202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sz="2400" dirty="0" smtClean="0">
                <a:latin typeface="Corbel" panose="020B0503020204020204" pitchFamily="34" charset="0"/>
              </a:rPr>
              <a:t>     for </a:t>
            </a:r>
            <a:r>
              <a:rPr lang="en-US" sz="2400" dirty="0" err="1">
                <a:latin typeface="Corbel" panose="020B0503020204020204" pitchFamily="34" charset="0"/>
              </a:rPr>
              <a:t>Fulvia</a:t>
            </a:r>
            <a:r>
              <a:rPr lang="en-US" sz="2400" dirty="0">
                <a:latin typeface="Corbel" panose="020B0503020204020204" pitchFamily="34" charset="0"/>
              </a:rPr>
              <a:t> leaf mold, early blight </a:t>
            </a:r>
            <a:endParaRPr lang="en-US" sz="2400" dirty="0" smtClean="0">
              <a:latin typeface="Corbel" panose="020B05030202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400" dirty="0" smtClean="0">
                <a:latin typeface="Corbel" panose="020B0503020204020204" pitchFamily="34" charset="0"/>
              </a:rPr>
              <a:t>      and </a:t>
            </a:r>
            <a:r>
              <a:rPr lang="en-US" sz="2400" dirty="0" err="1" smtClean="0">
                <a:latin typeface="Corbel" panose="020B0503020204020204" pitchFamily="34" charset="0"/>
              </a:rPr>
              <a:t>Septoria</a:t>
            </a:r>
            <a:r>
              <a:rPr lang="en-US" sz="2400" dirty="0" smtClean="0">
                <a:latin typeface="Corbel" panose="020B0503020204020204" pitchFamily="34" charset="0"/>
              </a:rPr>
              <a:t> </a:t>
            </a:r>
            <a:r>
              <a:rPr lang="en-US" sz="2400" dirty="0">
                <a:latin typeface="Corbel" panose="020B0503020204020204" pitchFamily="34" charset="0"/>
              </a:rPr>
              <a:t>leaf </a:t>
            </a:r>
            <a:r>
              <a:rPr lang="en-US" sz="2400" dirty="0" smtClean="0">
                <a:latin typeface="Corbel" panose="020B0503020204020204" pitchFamily="34" charset="0"/>
              </a:rPr>
              <a:t>spot</a:t>
            </a:r>
            <a:endParaRPr lang="en-US" sz="2400" dirty="0">
              <a:latin typeface="Corbel" panose="020B0503020204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1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0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0" y="48490"/>
            <a:ext cx="6955750" cy="68580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20000" dirty="0" smtClean="0">
                <a:solidFill>
                  <a:srgbClr val="46576E"/>
                </a:solidFill>
                <a:latin typeface="Franklin Gothic Heavy" panose="020B0903020102020204" pitchFamily="34" charset="0"/>
                <a:ea typeface="Arial Unicode MS" panose="020B0604020202020204" pitchFamily="34" charset="-128"/>
                <a:cs typeface="Aharoni" panose="02010803020104030203" pitchFamily="2" charset="-79"/>
              </a:rPr>
              <a:t>datcp</a:t>
            </a:r>
            <a:endParaRPr lang="en-US" sz="20000" dirty="0">
              <a:solidFill>
                <a:srgbClr val="46576E"/>
              </a:solidFill>
              <a:latin typeface="Franklin Gothic Heavy" panose="020B0903020102020204" pitchFamily="34" charset="0"/>
              <a:ea typeface="Arial Unicode MS" panose="020B0604020202020204" pitchFamily="34" charset="-128"/>
              <a:cs typeface="Aharoni" panose="02010803020104030203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3822">
            <a:off x="4036518" y="1316748"/>
            <a:ext cx="3802698" cy="48332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6418">
            <a:off x="2771927" y="966940"/>
            <a:ext cx="4263047" cy="5303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7638">
            <a:off x="1326315" y="653961"/>
            <a:ext cx="4645152" cy="5806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8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0" y="0"/>
            <a:ext cx="6955750" cy="68580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20000" dirty="0" smtClean="0">
                <a:solidFill>
                  <a:srgbClr val="46576E"/>
                </a:solidFill>
                <a:latin typeface="Franklin Gothic Heavy" panose="020B0903020102020204" pitchFamily="34" charset="0"/>
                <a:ea typeface="Arial Unicode MS" panose="020B0604020202020204" pitchFamily="34" charset="-128"/>
                <a:cs typeface="Aharoni" panose="02010803020104030203" pitchFamily="2" charset="-79"/>
              </a:rPr>
              <a:t>datcp</a:t>
            </a:r>
            <a:endParaRPr lang="en-US" sz="20000" dirty="0">
              <a:solidFill>
                <a:srgbClr val="46576E"/>
              </a:solidFill>
              <a:latin typeface="Franklin Gothic Heavy" panose="020B0903020102020204" pitchFamily="34" charset="0"/>
              <a:ea typeface="Arial Unicode MS" panose="020B0604020202020204" pitchFamily="34" charset="-128"/>
              <a:cs typeface="Aharoni" panose="02010803020104030203" pitchFamily="2" charset="-79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65224" y="332037"/>
            <a:ext cx="9067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ACKNOWLEDGEMENTS</a:t>
            </a:r>
            <a:endParaRPr lang="en-US" altLang="en-US" sz="4400" dirty="0">
              <a:solidFill>
                <a:srgbClr val="FFC0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49704" y="1187112"/>
            <a:ext cx="3886200" cy="49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C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Growers:</a:t>
            </a: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Alice's Garden</a:t>
            </a: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Badger </a:t>
            </a: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Organics (Two Good Farms)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Bill Brewer Farm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Bill Hansen Farm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Burr Oak Gardens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Cedar Hill Farm and Greenhouse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Eagle Heights Community Gardens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Farley Center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Firefly </a:t>
            </a: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Ridge (UWEX Milwaukee Co)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Fondy</a:t>
            </a: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Farm (Mequon Nature Center)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Forest </a:t>
            </a: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Hill </a:t>
            </a: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(UWEX Milwaukee Co)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Full </a:t>
            </a: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Harvest Farm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Grow to Share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Hudson Hospital Community Garden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Josie Dillon, IPM Institute</a:t>
            </a: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Kane </a:t>
            </a: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St. </a:t>
            </a: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Community Garden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Kohl Farm </a:t>
            </a: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(UWEX Milwaukee Co)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Mayo Clinic Garden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Mitchell </a:t>
            </a: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Air Garden (UWEX MKE </a:t>
            </a: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Old Oak Family Farm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Pinehold </a:t>
            </a: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Garden</a:t>
            </a:r>
            <a:endParaRPr lang="en-US" b="1" dirty="0">
              <a:solidFill>
                <a:srgbClr val="FFFFFF"/>
              </a:solidFill>
              <a:latin typeface="Corbel" panose="020B0503020204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802604" y="1207164"/>
            <a:ext cx="3657600" cy="488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Rising </a:t>
            </a: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Sun Farm &amp; Orchard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Roots &amp; </a:t>
            </a: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Shoots</a:t>
            </a: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Sprouting </a:t>
            </a: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Acres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Sun Prairie Community Gardens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Sweet Top </a:t>
            </a: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Farm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Threshing Table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Tree </a:t>
            </a: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Farm</a:t>
            </a: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Turnip </a:t>
            </a: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Rock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White Pine Berry Farm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Whitefeather</a:t>
            </a: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Organics LLC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Wisconsin Rapids </a:t>
            </a:r>
            <a:r>
              <a:rPr lang="en-US" sz="1800" b="1" dirty="0" smtClean="0">
                <a:solidFill>
                  <a:srgbClr val="FFFFFF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Garden</a:t>
            </a: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dirty="0" smtClean="0">
              <a:solidFill>
                <a:srgbClr val="FFFFFF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C000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Colleagues and Survey Staff: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Annie Deutsch, UWEX Door Co</a:t>
            </a: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Megan </a:t>
            </a: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Eames, DATCP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 </a:t>
            </a: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Fieweger, DATCP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Krista </a:t>
            </a: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Hamilton, DATCP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en-US" b="1" dirty="0" smtClean="0">
                <a:latin typeface="Corbel" panose="020B0503020204020204" pitchFamily="34" charset="0"/>
              </a:rPr>
              <a:t>PJ </a:t>
            </a:r>
            <a:r>
              <a:rPr lang="en-US" altLang="en-US" b="1" dirty="0">
                <a:latin typeface="Corbel" panose="020B0503020204020204" pitchFamily="34" charset="0"/>
              </a:rPr>
              <a:t>Liesch, </a:t>
            </a:r>
            <a:r>
              <a:rPr lang="en-US" altLang="en-US" b="1" dirty="0" smtClean="0">
                <a:latin typeface="Corbel" panose="020B0503020204020204" pitchFamily="34" charset="0"/>
              </a:rPr>
              <a:t>UW-Madison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Anette Phibbs, </a:t>
            </a: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DATCP</a:t>
            </a:r>
            <a:endParaRPr lang="en-US" altLang="en-US" b="1" dirty="0" smtClean="0">
              <a:latin typeface="Corbel" panose="020B0503020204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Tracy Schilder, </a:t>
            </a: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DATCP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Peter </a:t>
            </a:r>
            <a:r>
              <a:rPr lang="en-US" b="1" dirty="0" err="1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Werts</a:t>
            </a:r>
            <a:r>
              <a:rPr lang="en-US" b="1" dirty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IPM </a:t>
            </a:r>
            <a:r>
              <a:rPr lang="en-US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Institute</a:t>
            </a:r>
            <a:endParaRPr lang="en-US" sz="1100" b="1" dirty="0">
              <a:solidFill>
                <a:srgbClr val="FFFFFF"/>
              </a:solidFill>
              <a:latin typeface="Corbel" panose="020B05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20731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taxpayers of the United States, through the 2014 Farm Bill Pest Detection Program!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7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0" y="48490"/>
            <a:ext cx="6955750" cy="68580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20000" dirty="0" smtClean="0">
                <a:solidFill>
                  <a:srgbClr val="46576E"/>
                </a:solidFill>
                <a:latin typeface="Franklin Gothic Heavy" panose="020B0903020102020204" pitchFamily="34" charset="0"/>
                <a:ea typeface="Arial Unicode MS" panose="020B0604020202020204" pitchFamily="34" charset="-128"/>
                <a:cs typeface="Aharoni" panose="02010803020104030203" pitchFamily="2" charset="-79"/>
              </a:rPr>
              <a:t>datcp</a:t>
            </a:r>
            <a:endParaRPr lang="en-US" sz="20000" dirty="0">
              <a:solidFill>
                <a:srgbClr val="46576E"/>
              </a:solidFill>
              <a:latin typeface="Franklin Gothic Heavy" panose="020B0903020102020204" pitchFamily="34" charset="0"/>
              <a:ea typeface="Arial Unicode MS" panose="020B0604020202020204" pitchFamily="34" charset="-128"/>
              <a:cs typeface="Aharoni" panose="02010803020104030203" pitchFamily="2" charset="-79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5850">
            <a:off x="4020705" y="1368651"/>
            <a:ext cx="3857830" cy="4837176"/>
          </a:xfrm>
          <a:prstGeom prst="rect">
            <a:avLst/>
          </a:prstGeom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3170">
            <a:off x="2887222" y="955918"/>
            <a:ext cx="4229757" cy="5303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890" y="652272"/>
            <a:ext cx="4603544" cy="5824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023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4800"/>
            <a:ext cx="9144000" cy="7162800"/>
          </a:xfrm>
          <a:prstGeom prst="rect">
            <a:avLst/>
          </a:prstGeom>
          <a:ln w="25400">
            <a:noFill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" y="457200"/>
            <a:ext cx="6934200" cy="784830"/>
          </a:xfrm>
          <a:prstGeom prst="rect">
            <a:avLst/>
          </a:prstGeom>
          <a:solidFill>
            <a:schemeClr val="bg1">
              <a:lumMod val="65000"/>
              <a:lumOff val="35000"/>
              <a:alpha val="5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500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Pathways Survey 2018-2019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2209800"/>
            <a:ext cx="8077200" cy="4154984"/>
          </a:xfrm>
          <a:prstGeom prst="rect">
            <a:avLst/>
          </a:prstGeom>
          <a:solidFill>
            <a:schemeClr val="bg1">
              <a:lumMod val="75000"/>
              <a:lumOff val="25000"/>
              <a:alpha val="5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rbel" panose="020B0503020204020204" pitchFamily="34" charset="0"/>
              </a:rPr>
              <a:t>For vegetable component, an urban focus:</a:t>
            </a:r>
          </a:p>
          <a:p>
            <a:r>
              <a:rPr lang="en-US" sz="2400" dirty="0">
                <a:latin typeface="Corbel" panose="020B0503020204020204" pitchFamily="34" charset="0"/>
              </a:rPr>
              <a:t>	</a:t>
            </a:r>
            <a:r>
              <a:rPr lang="en-US" sz="2400" dirty="0" smtClean="0">
                <a:latin typeface="Corbel" panose="020B0503020204020204" pitchFamily="34" charset="0"/>
              </a:rPr>
              <a:t>Community gardens</a:t>
            </a:r>
          </a:p>
          <a:p>
            <a:r>
              <a:rPr lang="en-US" sz="2400" dirty="0" smtClean="0">
                <a:latin typeface="Corbel" panose="020B0503020204020204" pitchFamily="34" charset="0"/>
              </a:rPr>
              <a:t> 	Community-Supported Agriculture (CSA) farms .Orchards</a:t>
            </a:r>
          </a:p>
          <a:p>
            <a:r>
              <a:rPr lang="en-US" sz="2400" dirty="0">
                <a:latin typeface="Corbel" panose="020B0503020204020204" pitchFamily="34" charset="0"/>
              </a:rPr>
              <a:t>	</a:t>
            </a:r>
            <a:r>
              <a:rPr lang="en-US" sz="2400" dirty="0" smtClean="0">
                <a:latin typeface="Corbel" panose="020B0503020204020204" pitchFamily="34" charset="0"/>
              </a:rPr>
              <a:t>Apple </a:t>
            </a:r>
          </a:p>
          <a:p>
            <a:r>
              <a:rPr lang="en-US" sz="2400" dirty="0">
                <a:latin typeface="Corbel" panose="020B0503020204020204" pitchFamily="34" charset="0"/>
              </a:rPr>
              <a:t>	</a:t>
            </a:r>
            <a:r>
              <a:rPr lang="en-US" sz="2400" dirty="0" smtClean="0">
                <a:latin typeface="Corbel" panose="020B0503020204020204" pitchFamily="34" charset="0"/>
              </a:rPr>
              <a:t>Grape</a:t>
            </a:r>
          </a:p>
          <a:p>
            <a:r>
              <a:rPr lang="en-US" sz="2400" dirty="0">
                <a:latin typeface="Corbel" panose="020B0503020204020204" pitchFamily="34" charset="0"/>
              </a:rPr>
              <a:t>	</a:t>
            </a:r>
            <a:r>
              <a:rPr lang="en-US" sz="2400" dirty="0" smtClean="0">
                <a:latin typeface="Corbel" panose="020B0503020204020204" pitchFamily="34" charset="0"/>
              </a:rPr>
              <a:t>Cherry</a:t>
            </a:r>
          </a:p>
          <a:p>
            <a:r>
              <a:rPr lang="en-US" sz="2400" dirty="0">
                <a:latin typeface="Corbel" panose="020B0503020204020204" pitchFamily="34" charset="0"/>
              </a:rPr>
              <a:t>	</a:t>
            </a:r>
            <a:r>
              <a:rPr lang="en-US" sz="2400" dirty="0" smtClean="0">
                <a:latin typeface="Corbel" panose="020B0503020204020204" pitchFamily="34" charset="0"/>
              </a:rPr>
              <a:t>Blueberry</a:t>
            </a:r>
          </a:p>
          <a:p>
            <a:endParaRPr lang="en-US" sz="2400" dirty="0">
              <a:latin typeface="Corbel" panose="020B0503020204020204" pitchFamily="34" charset="0"/>
            </a:endParaRPr>
          </a:p>
          <a:p>
            <a:endParaRPr lang="en-US" sz="2400" dirty="0" smtClean="0">
              <a:latin typeface="Corbel" panose="020B0503020204020204" pitchFamily="34" charset="0"/>
            </a:endParaRPr>
          </a:p>
          <a:p>
            <a:r>
              <a:rPr lang="en-US" sz="2400" dirty="0" smtClean="0">
                <a:latin typeface="Corbel" panose="020B0503020204020204" pitchFamily="34" charset="0"/>
              </a:rPr>
              <a:t>Supported by a Farm Bill grant administered by USDA-APHIS</a:t>
            </a:r>
          </a:p>
        </p:txBody>
      </p:sp>
    </p:spTree>
    <p:extLst>
      <p:ext uri="{BB962C8B-B14F-4D97-AF65-F5344CB8AC3E}">
        <p14:creationId xmlns:p14="http://schemas.microsoft.com/office/powerpoint/2010/main" val="19263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0" y="48490"/>
            <a:ext cx="6955750" cy="68580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20000" dirty="0" smtClean="0">
                <a:solidFill>
                  <a:srgbClr val="46576E"/>
                </a:solidFill>
                <a:latin typeface="Franklin Gothic Heavy" panose="020B0903020102020204" pitchFamily="34" charset="0"/>
                <a:ea typeface="Arial Unicode MS" panose="020B0604020202020204" pitchFamily="34" charset="-128"/>
                <a:cs typeface="Aharoni" panose="02010803020104030203" pitchFamily="2" charset="-79"/>
              </a:rPr>
              <a:t>datcp</a:t>
            </a:r>
            <a:endParaRPr lang="en-US" sz="20000" dirty="0">
              <a:solidFill>
                <a:srgbClr val="46576E"/>
              </a:solidFill>
              <a:latin typeface="Franklin Gothic Heavy" panose="020B0903020102020204" pitchFamily="34" charset="0"/>
              <a:ea typeface="Arial Unicode MS" panose="020B0604020202020204" pitchFamily="34" charset="-128"/>
              <a:cs typeface="Aharoni" panose="02010803020104030203" pitchFamily="2" charset="-79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6200" y="457200"/>
            <a:ext cx="90678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PATHWAYS SURVEY SITES 2018</a:t>
            </a:r>
            <a:endParaRPr lang="en-US" altLang="en-US" sz="4400" dirty="0">
              <a:solidFill>
                <a:srgbClr val="FFC0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43600" y="2057400"/>
            <a:ext cx="3093720" cy="402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rgbClr val="8EE82C"/>
              </a:buClr>
              <a:buSzPct val="90000"/>
              <a:buFont typeface="Wingdings" pitchFamily="2" charset="2"/>
              <a:buNone/>
            </a:pPr>
            <a:endParaRPr lang="en-US" altLang="en-US" sz="700" dirty="0" smtClean="0">
              <a:latin typeface="Corbel" panose="020B0503020204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eaLnBrk="1" hangingPunct="1">
              <a:spcBef>
                <a:spcPts val="8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200" dirty="0" smtClean="0">
                <a:latin typeface="Corbel" panose="020B0503020204020204" pitchFamily="34" charset="0"/>
                <a:cs typeface="Arial" panose="020B0604020202020204" pitchFamily="34" charset="0"/>
              </a:rPr>
              <a:t>24 counties</a:t>
            </a:r>
            <a:endParaRPr lang="en-US" altLang="en-US" sz="2200" dirty="0"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8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200" dirty="0" smtClean="0">
                <a:latin typeface="Corbel" panose="020B0503020204020204" pitchFamily="34" charset="0"/>
                <a:cs typeface="Arial" panose="020B0604020202020204" pitchFamily="34" charset="0"/>
              </a:rPr>
              <a:t>366 traps</a:t>
            </a:r>
          </a:p>
          <a:p>
            <a:pPr marL="342900" indent="-342900" eaLnBrk="1" hangingPunct="1">
              <a:spcBef>
                <a:spcPts val="8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200" dirty="0" smtClean="0">
                <a:latin typeface="Corbel" panose="020B0503020204020204" pitchFamily="34" charset="0"/>
                <a:cs typeface="Arial" panose="020B0604020202020204" pitchFamily="34" charset="0"/>
              </a:rPr>
              <a:t>70 sites:</a:t>
            </a:r>
          </a:p>
          <a:p>
            <a:pPr marL="342900" indent="-342900" eaLnBrk="1" hangingPunct="1">
              <a:spcBef>
                <a:spcPts val="8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400" dirty="0" smtClean="0">
              <a:latin typeface="Corbel" panose="020B0503020204020204" pitchFamily="34" charset="0"/>
            </a:endParaRPr>
          </a:p>
          <a:p>
            <a:pPr marL="341313"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- 09 Apple </a:t>
            </a:r>
          </a:p>
          <a:p>
            <a:pPr marL="341313"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- 12 Grape </a:t>
            </a:r>
          </a:p>
          <a:p>
            <a:pPr marL="341313"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- 08 Cherry	</a:t>
            </a:r>
          </a:p>
          <a:p>
            <a:pPr marL="341313"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- 06 Blueberry	</a:t>
            </a:r>
          </a:p>
          <a:p>
            <a:pPr marL="341313"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- 35 Vegetable	</a:t>
            </a: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SzPct val="90000"/>
              <a:buFont typeface="Arial" charset="0"/>
              <a:buChar char="●"/>
            </a:pPr>
            <a:endParaRPr lang="en-US" sz="1400" dirty="0" smtClean="0">
              <a:latin typeface="Corbel" panose="020B05030202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SzPct val="90000"/>
              <a:buFont typeface="Arial" charset="0"/>
              <a:buChar char="●"/>
            </a:pPr>
            <a:endParaRPr lang="en-US" altLang="en-US" sz="2200" dirty="0" smtClean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3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48490"/>
            <a:ext cx="6955750" cy="68580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20000" dirty="0" smtClean="0">
                <a:solidFill>
                  <a:srgbClr val="46576E"/>
                </a:solidFill>
                <a:latin typeface="Franklin Gothic Heavy" panose="020B0903020102020204" pitchFamily="34" charset="0"/>
                <a:ea typeface="Arial Unicode MS" panose="020B0604020202020204" pitchFamily="34" charset="-128"/>
                <a:cs typeface="Aharoni" panose="02010803020104030203" pitchFamily="2" charset="-79"/>
              </a:rPr>
              <a:t>datcp</a:t>
            </a:r>
            <a:endParaRPr lang="en-US" sz="20000" dirty="0">
              <a:solidFill>
                <a:srgbClr val="46576E"/>
              </a:solidFill>
              <a:latin typeface="Franklin Gothic Heavy" panose="020B0903020102020204" pitchFamily="34" charset="0"/>
              <a:ea typeface="Arial Unicode MS" panose="020B0604020202020204" pitchFamily="34" charset="-128"/>
              <a:cs typeface="Aharoni" panose="02010803020104030203" pitchFamily="2" charset="-79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6200" y="457200"/>
            <a:ext cx="90678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PATHWAYS SURVEY SITES 2019</a:t>
            </a:r>
            <a:endParaRPr lang="en-US" altLang="en-US" sz="4400" dirty="0">
              <a:solidFill>
                <a:srgbClr val="FFC0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943600" y="2057400"/>
            <a:ext cx="3093720" cy="402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srgbClr val="8EE82C"/>
              </a:buClr>
              <a:buSzPct val="90000"/>
              <a:buFont typeface="Wingdings" pitchFamily="2" charset="2"/>
              <a:buNone/>
            </a:pPr>
            <a:endParaRPr lang="en-US" altLang="en-US" sz="700" dirty="0" smtClean="0">
              <a:latin typeface="Corbel" panose="020B0503020204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eaLnBrk="1" hangingPunct="1">
              <a:spcBef>
                <a:spcPts val="8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200" dirty="0" smtClean="0">
                <a:latin typeface="Corbel" panose="020B0503020204020204" pitchFamily="34" charset="0"/>
                <a:cs typeface="Arial" panose="020B0604020202020204" pitchFamily="34" charset="0"/>
              </a:rPr>
              <a:t>31 counties</a:t>
            </a:r>
            <a:endParaRPr lang="en-US" altLang="en-US" sz="2200" dirty="0"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8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200" dirty="0">
                <a:latin typeface="Corbel" panose="020B0503020204020204" pitchFamily="34" charset="0"/>
                <a:cs typeface="Arial" panose="020B0604020202020204" pitchFamily="34" charset="0"/>
              </a:rPr>
              <a:t>461 </a:t>
            </a:r>
            <a:r>
              <a:rPr lang="en-US" altLang="en-US" sz="2200" dirty="0" smtClean="0">
                <a:latin typeface="Corbel" panose="020B0503020204020204" pitchFamily="34" charset="0"/>
                <a:cs typeface="Arial" panose="020B0604020202020204" pitchFamily="34" charset="0"/>
              </a:rPr>
              <a:t>traps</a:t>
            </a:r>
          </a:p>
          <a:p>
            <a:pPr marL="342900" indent="-342900" eaLnBrk="1" hangingPunct="1">
              <a:spcBef>
                <a:spcPts val="8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200" dirty="0" smtClean="0">
                <a:latin typeface="Corbel" panose="020B0503020204020204" pitchFamily="34" charset="0"/>
                <a:cs typeface="Arial" panose="020B0604020202020204" pitchFamily="34" charset="0"/>
              </a:rPr>
              <a:t>76 sites:</a:t>
            </a:r>
          </a:p>
          <a:p>
            <a:pPr marL="342900" indent="-342900" eaLnBrk="1" hangingPunct="1">
              <a:spcBef>
                <a:spcPts val="8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400" dirty="0" smtClean="0">
              <a:latin typeface="Corbel" panose="020B0503020204020204" pitchFamily="34" charset="0"/>
            </a:endParaRPr>
          </a:p>
          <a:p>
            <a:pPr marL="341313"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- 18 Apple </a:t>
            </a:r>
          </a:p>
          <a:p>
            <a:pPr marL="341313"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- 12 Grape </a:t>
            </a:r>
          </a:p>
          <a:p>
            <a:pPr marL="341313"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- 08 Cherry	</a:t>
            </a:r>
          </a:p>
          <a:p>
            <a:pPr marL="341313"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- 06 Blueberry	</a:t>
            </a:r>
          </a:p>
          <a:p>
            <a:pPr marL="341313"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r>
              <a:rPr lang="en-US" sz="2200" dirty="0" smtClean="0">
                <a:latin typeface="Corbel" panose="020B0503020204020204" pitchFamily="34" charset="0"/>
              </a:rPr>
              <a:t>- 32 Vegetable	</a:t>
            </a: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SzPct val="90000"/>
              <a:buFont typeface="Arial" charset="0"/>
              <a:buChar char="●"/>
            </a:pPr>
            <a:endParaRPr lang="en-US" sz="1400" dirty="0" smtClean="0">
              <a:latin typeface="Corbel" panose="020B05030202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SzPct val="90000"/>
              <a:buFont typeface="Arial" charset="0"/>
              <a:buChar char="●"/>
            </a:pPr>
            <a:endParaRPr lang="en-US" altLang="en-US" sz="2200" dirty="0" smtClean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23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57200" y="1699520"/>
            <a:ext cx="5181600" cy="3801041"/>
          </a:xfrm>
          <a:prstGeom prst="rect">
            <a:avLst/>
          </a:prstGeom>
          <a:solidFill>
            <a:schemeClr val="bg1">
              <a:lumMod val="75000"/>
              <a:lumOff val="25000"/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31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TARGET INSECT PESTS</a:t>
            </a:r>
          </a:p>
          <a:p>
            <a:pPr marL="171450" indent="-17145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1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200" dirty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smtClean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Cucurbit </a:t>
            </a:r>
            <a:r>
              <a:rPr lang="en-US" altLang="en-US" sz="2200" dirty="0" smtClean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beetle (</a:t>
            </a:r>
            <a:r>
              <a:rPr lang="en-US" sz="2000" i="1" dirty="0" err="1" smtClean="0">
                <a:latin typeface="Corbel" panose="020B0503020204020204" pitchFamily="34" charset="0"/>
              </a:rPr>
              <a:t>Diabrotica</a:t>
            </a:r>
            <a:r>
              <a:rPr lang="en-US" sz="2000" i="1" dirty="0" smtClean="0">
                <a:latin typeface="Corbel" panose="020B0503020204020204" pitchFamily="34" charset="0"/>
              </a:rPr>
              <a:t> </a:t>
            </a:r>
            <a:r>
              <a:rPr lang="en-US" sz="2000" i="1" dirty="0" err="1" smtClean="0">
                <a:latin typeface="Corbel" panose="020B0503020204020204" pitchFamily="34" charset="0"/>
              </a:rPr>
              <a:t>speciosa</a:t>
            </a:r>
            <a:r>
              <a:rPr lang="en-US" sz="2200" dirty="0" smtClean="0">
                <a:latin typeface="Corbel" panose="020B0503020204020204" pitchFamily="34" charset="0"/>
              </a:rPr>
              <a:t>)</a:t>
            </a:r>
            <a:endParaRPr lang="en-US" altLang="en-US" sz="2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1200" dirty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200" dirty="0" smtClean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False codling </a:t>
            </a:r>
            <a:r>
              <a:rPr lang="en-US" altLang="en-US" sz="2200" dirty="0" smtClean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moth (</a:t>
            </a:r>
            <a:r>
              <a:rPr lang="en-US" sz="2000" b="1" i="1" dirty="0" err="1">
                <a:latin typeface="Corbel" panose="020B0503020204020204" pitchFamily="34" charset="0"/>
              </a:rPr>
              <a:t>Thaumatotibia</a:t>
            </a:r>
            <a:r>
              <a:rPr lang="en-US" sz="2000" b="1" i="1" dirty="0">
                <a:latin typeface="Corbel" panose="020B0503020204020204" pitchFamily="34" charset="0"/>
              </a:rPr>
              <a:t> </a:t>
            </a:r>
            <a:r>
              <a:rPr lang="en-US" sz="2000" b="1" i="1" dirty="0" smtClean="0">
                <a:latin typeface="Corbel" panose="020B0503020204020204" pitchFamily="34" charset="0"/>
              </a:rPr>
              <a:t>	</a:t>
            </a:r>
            <a:r>
              <a:rPr lang="en-US" sz="2000" b="1" i="1" dirty="0" err="1" smtClean="0">
                <a:latin typeface="Corbel" panose="020B0503020204020204" pitchFamily="34" charset="0"/>
              </a:rPr>
              <a:t>leucotreta</a:t>
            </a:r>
            <a:r>
              <a:rPr lang="en-US" sz="2000" b="1" i="1" dirty="0" smtClean="0">
                <a:latin typeface="Corbel" panose="020B0503020204020204" pitchFamily="34" charset="0"/>
              </a:rPr>
              <a:t>)</a:t>
            </a:r>
            <a:endParaRPr lang="en-US" altLang="en-US" sz="2000" i="1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1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200" dirty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smtClean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Golden twin spot </a:t>
            </a:r>
            <a:r>
              <a:rPr lang="en-US" altLang="en-US" sz="2200" dirty="0" smtClean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moth (</a:t>
            </a:r>
            <a:r>
              <a:rPr lang="en-US" sz="2000" i="1" dirty="0" err="1">
                <a:latin typeface="Corbel" panose="020B0503020204020204" pitchFamily="34" charset="0"/>
              </a:rPr>
              <a:t>Chrysodeixis</a:t>
            </a:r>
            <a:r>
              <a:rPr lang="en-US" sz="2000" i="1" dirty="0">
                <a:latin typeface="Corbel" panose="020B0503020204020204" pitchFamily="34" charset="0"/>
              </a:rPr>
              <a:t> </a:t>
            </a:r>
            <a:r>
              <a:rPr lang="en-US" sz="2000" i="1" dirty="0" smtClean="0">
                <a:latin typeface="Corbel" panose="020B0503020204020204" pitchFamily="34" charset="0"/>
              </a:rPr>
              <a:t>	</a:t>
            </a:r>
            <a:r>
              <a:rPr lang="en-US" sz="2000" i="1" dirty="0" err="1" smtClean="0">
                <a:latin typeface="Corbel" panose="020B0503020204020204" pitchFamily="34" charset="0"/>
              </a:rPr>
              <a:t>chalcites</a:t>
            </a:r>
            <a:r>
              <a:rPr lang="en-US" sz="2000" i="1" dirty="0" smtClean="0">
                <a:latin typeface="Corbel" panose="020B0503020204020204" pitchFamily="34" charset="0"/>
              </a:rPr>
              <a:t>)</a:t>
            </a:r>
            <a:endParaRPr lang="en-US" altLang="en-US" sz="2000" i="1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1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200" dirty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smtClean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Leek </a:t>
            </a:r>
            <a:r>
              <a:rPr lang="en-US" altLang="en-US" sz="2200" dirty="0" smtClean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moth </a:t>
            </a:r>
            <a:r>
              <a:rPr lang="en-US" sz="2000" dirty="0">
                <a:latin typeface="Corbel" panose="020B0503020204020204" pitchFamily="34" charset="0"/>
              </a:rPr>
              <a:t>(</a:t>
            </a:r>
            <a:r>
              <a:rPr lang="en-US" sz="2000" i="1" dirty="0" err="1">
                <a:latin typeface="Corbel" panose="020B0503020204020204" pitchFamily="34" charset="0"/>
              </a:rPr>
              <a:t>Acrolepiopsis</a:t>
            </a:r>
            <a:r>
              <a:rPr lang="en-US" sz="2000" i="1" dirty="0">
                <a:latin typeface="Corbel" panose="020B0503020204020204" pitchFamily="34" charset="0"/>
              </a:rPr>
              <a:t> </a:t>
            </a:r>
            <a:r>
              <a:rPr lang="en-US" sz="2000" i="1" dirty="0" smtClean="0">
                <a:latin typeface="Corbel" panose="020B0503020204020204" pitchFamily="34" charset="0"/>
              </a:rPr>
              <a:t>ass </a:t>
            </a:r>
            <a:r>
              <a:rPr lang="en-US" sz="2000" i="1" dirty="0" err="1" smtClean="0">
                <a:latin typeface="Corbel" panose="020B0503020204020204" pitchFamily="34" charset="0"/>
              </a:rPr>
              <a:t>ectella</a:t>
            </a:r>
            <a:r>
              <a:rPr lang="en-US" sz="2000" dirty="0">
                <a:latin typeface="Corbel" panose="020B0503020204020204" pitchFamily="34" charset="0"/>
              </a:rPr>
              <a:t>)</a:t>
            </a:r>
            <a:endParaRPr lang="en-US" altLang="en-US" sz="20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C000"/>
              </a:buClr>
              <a:buSzPct val="80000"/>
              <a:buNone/>
            </a:pPr>
            <a:endParaRPr lang="en-US" altLang="en-US" sz="1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en-US" sz="2200" dirty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smtClean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Swede </a:t>
            </a:r>
            <a:r>
              <a:rPr lang="en-US" altLang="en-US" sz="2200" dirty="0" smtClean="0">
                <a:latin typeface="Corbel" panose="020B0503020204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midge </a:t>
            </a:r>
            <a:r>
              <a:rPr lang="en-US" sz="2000" dirty="0">
                <a:latin typeface="Corbel" panose="020B0503020204020204" pitchFamily="34" charset="0"/>
              </a:rPr>
              <a:t>(</a:t>
            </a:r>
            <a:r>
              <a:rPr lang="en-US" sz="2000" i="1" dirty="0" err="1">
                <a:latin typeface="Corbel" panose="020B0503020204020204" pitchFamily="34" charset="0"/>
              </a:rPr>
              <a:t>Contarinia</a:t>
            </a:r>
            <a:r>
              <a:rPr lang="en-US" sz="2000" i="1" dirty="0">
                <a:latin typeface="Corbel" panose="020B0503020204020204" pitchFamily="34" charset="0"/>
              </a:rPr>
              <a:t> </a:t>
            </a:r>
            <a:r>
              <a:rPr lang="en-US" sz="2000" i="1" dirty="0" err="1" smtClean="0">
                <a:latin typeface="Corbel" panose="020B0503020204020204" pitchFamily="34" charset="0"/>
              </a:rPr>
              <a:t>nasturtii</a:t>
            </a:r>
            <a:r>
              <a:rPr lang="en-US" sz="2000" dirty="0" smtClean="0">
                <a:latin typeface="Corbel" panose="020B0503020204020204" pitchFamily="34" charset="0"/>
              </a:rPr>
              <a:t>)</a:t>
            </a:r>
            <a:endParaRPr lang="en-US" altLang="en-US" sz="20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6200" y="457200"/>
            <a:ext cx="9067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PATHWAYS SURVEY 2019</a:t>
            </a:r>
            <a:endParaRPr lang="en-US" altLang="en-US" sz="4400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40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04800" y="1600200"/>
            <a:ext cx="3962400" cy="4698722"/>
          </a:xfrm>
          <a:prstGeom prst="rect">
            <a:avLst/>
          </a:prstGeom>
          <a:solidFill>
            <a:schemeClr val="bg1">
              <a:lumMod val="75000"/>
              <a:lumOff val="25000"/>
              <a:alpha val="79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r>
              <a:rPr lang="en-US" altLang="en-US" sz="31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TARGET DISEASES</a:t>
            </a:r>
            <a:endParaRPr lang="en-US" altLang="en-US" sz="3100" dirty="0">
              <a:solidFill>
                <a:srgbClr val="FFC0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8EE82C"/>
              </a:buClr>
              <a:buNone/>
            </a:pPr>
            <a:endParaRPr lang="en-US" altLang="en-US" sz="1200" dirty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 smtClean="0">
                <a:latin typeface="Corbel" panose="020B0503020204020204" pitchFamily="34" charset="0"/>
              </a:rPr>
              <a:t>Bacterial </a:t>
            </a:r>
            <a:r>
              <a:rPr lang="en-US" sz="2200" dirty="0">
                <a:latin typeface="Corbel" panose="020B0503020204020204" pitchFamily="34" charset="0"/>
              </a:rPr>
              <a:t>wilt of tomato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Cucurbit downy mildew 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Cucumber green mottle mosaic </a:t>
            </a:r>
            <a:r>
              <a:rPr lang="en-US" sz="2200" i="1" dirty="0">
                <a:latin typeface="Corbel" panose="020B0503020204020204" pitchFamily="34" charset="0"/>
              </a:rPr>
              <a:t> </a:t>
            </a:r>
            <a:endParaRPr lang="en-US" sz="2200" dirty="0">
              <a:latin typeface="Corbel" panose="020B0503020204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Java downy mildew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Late blight 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Philippine downy mildew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PSTVD, </a:t>
            </a:r>
            <a:r>
              <a:rPr lang="en-US" sz="2200" dirty="0" err="1">
                <a:latin typeface="Corbel" panose="020B0503020204020204" pitchFamily="34" charset="0"/>
              </a:rPr>
              <a:t>TCDVd</a:t>
            </a:r>
            <a:endParaRPr lang="en-US" sz="2200" dirty="0">
              <a:latin typeface="Corbel" panose="020B0503020204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200" dirty="0">
                <a:latin typeface="Corbel" panose="020B0503020204020204" pitchFamily="34" charset="0"/>
              </a:rPr>
              <a:t>Stem and bulb nematode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6200" y="457200"/>
            <a:ext cx="9067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PATHWAYS SURVEY 2019</a:t>
            </a:r>
            <a:endParaRPr lang="en-US" altLang="en-US" sz="4400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01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94488" y="1905000"/>
            <a:ext cx="8001000" cy="36009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altLang="en-US" sz="1200" dirty="0" smtClean="0">
              <a:latin typeface="Corbel" panose="020B0503020204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Corbel" panose="020B0503020204020204" pitchFamily="34" charset="0"/>
              </a:rPr>
              <a:t>Two </a:t>
            </a:r>
            <a:r>
              <a:rPr lang="en-US" sz="2400" dirty="0">
                <a:latin typeface="Corbel" panose="020B0503020204020204" pitchFamily="34" charset="0"/>
              </a:rPr>
              <a:t>trap samples were identified </a:t>
            </a:r>
            <a:endParaRPr lang="en-US" sz="2400" dirty="0" smtClean="0">
              <a:latin typeface="Corbel" panose="020B0503020204020204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Corbel" panose="020B0503020204020204" pitchFamily="34" charset="0"/>
              </a:rPr>
              <a:t>as </a:t>
            </a:r>
            <a:r>
              <a:rPr lang="en-US" sz="2400" dirty="0">
                <a:latin typeface="Corbel" panose="020B0503020204020204" pitchFamily="34" charset="0"/>
              </a:rPr>
              <a:t>the invasive swede midge </a:t>
            </a:r>
            <a:endParaRPr lang="en-US" sz="2400" dirty="0" smtClean="0">
              <a:latin typeface="Corbel" panose="020B0503020204020204" pitchFamily="34" charset="0"/>
            </a:endParaRPr>
          </a:p>
          <a:p>
            <a:pPr>
              <a:buNone/>
            </a:pPr>
            <a:r>
              <a:rPr lang="en-US" sz="2400" i="1" dirty="0" err="1" smtClean="0">
                <a:latin typeface="Corbel" panose="020B0503020204020204" pitchFamily="34" charset="0"/>
              </a:rPr>
              <a:t>Contarinia</a:t>
            </a:r>
            <a:r>
              <a:rPr lang="en-US" sz="2400" i="1" dirty="0" smtClean="0">
                <a:latin typeface="Corbel" panose="020B0503020204020204" pitchFamily="34" charset="0"/>
              </a:rPr>
              <a:t> </a:t>
            </a:r>
            <a:r>
              <a:rPr lang="en-US" sz="2400" i="1" dirty="0" err="1">
                <a:latin typeface="Corbel" panose="020B0503020204020204" pitchFamily="34" charset="0"/>
              </a:rPr>
              <a:t>nasturtii</a:t>
            </a:r>
            <a:r>
              <a:rPr lang="en-US" sz="2400" dirty="0">
                <a:latin typeface="Corbel" panose="020B0503020204020204" pitchFamily="34" charset="0"/>
              </a:rPr>
              <a:t> (</a:t>
            </a:r>
            <a:r>
              <a:rPr lang="en-US" sz="2400" dirty="0" err="1">
                <a:latin typeface="Corbel" panose="020B0503020204020204" pitchFamily="34" charset="0"/>
              </a:rPr>
              <a:t>Keiffer</a:t>
            </a:r>
            <a:r>
              <a:rPr lang="en-US" sz="2400" dirty="0">
                <a:latin typeface="Corbel" panose="020B0503020204020204" pitchFamily="34" charset="0"/>
              </a:rPr>
              <a:t>) </a:t>
            </a:r>
            <a:endParaRPr lang="en-US" sz="2400" dirty="0" smtClean="0">
              <a:latin typeface="Corbel" panose="020B0503020204020204" pitchFamily="34" charset="0"/>
            </a:endParaRPr>
          </a:p>
          <a:p>
            <a:pPr>
              <a:buNone/>
            </a:pPr>
            <a:endParaRPr lang="en-US" sz="1200" dirty="0" smtClean="0">
              <a:latin typeface="Corbel" panose="020B0503020204020204" pitchFamily="34" charset="0"/>
            </a:endParaRP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400" dirty="0" smtClean="0">
                <a:latin typeface="Corbel" panose="020B0503020204020204" pitchFamily="34" charset="0"/>
              </a:rPr>
              <a:t> Dane County June 17, 2019</a:t>
            </a: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400" dirty="0" smtClean="0">
                <a:latin typeface="Corbel" panose="020B0503020204020204" pitchFamily="34" charset="0"/>
              </a:rPr>
              <a:t> Milwaukee </a:t>
            </a:r>
            <a:r>
              <a:rPr lang="en-US" sz="2400" dirty="0">
                <a:latin typeface="Corbel" panose="020B0503020204020204" pitchFamily="34" charset="0"/>
              </a:rPr>
              <a:t>County on July </a:t>
            </a:r>
            <a:r>
              <a:rPr lang="en-US" sz="2400" dirty="0" smtClean="0">
                <a:latin typeface="Corbel" panose="020B0503020204020204" pitchFamily="34" charset="0"/>
              </a:rPr>
              <a:t>1</a:t>
            </a: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sz="2400" dirty="0" smtClean="0">
                <a:latin typeface="Corbel" panose="020B0503020204020204" pitchFamily="34" charset="0"/>
              </a:rPr>
              <a:t> Jackson </a:t>
            </a:r>
            <a:r>
              <a:rPr lang="en-US" sz="2400" dirty="0">
                <a:latin typeface="Corbel" panose="020B0503020204020204" pitchFamily="34" charset="0"/>
              </a:rPr>
              <a:t>traps set in </a:t>
            </a:r>
            <a:r>
              <a:rPr lang="en-US" sz="2400" dirty="0" smtClean="0">
                <a:latin typeface="Corbel" panose="020B0503020204020204" pitchFamily="34" charset="0"/>
              </a:rPr>
              <a:t>broccoli</a:t>
            </a:r>
          </a:p>
          <a:p>
            <a:pPr marL="342900" indent="-342900">
              <a:buClr>
                <a:srgbClr val="FFC000"/>
              </a:buClr>
              <a:buSzPct val="80000"/>
              <a:buFont typeface="Wingdings" panose="05000000000000000000" pitchFamily="2" charset="2"/>
              <a:buChar char="l"/>
            </a:pPr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6200" y="434370"/>
            <a:ext cx="9067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C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FIRST WI SWEDE MIDGE DETECTION </a:t>
            </a:r>
            <a:endParaRPr lang="en-US" altLang="en-US" sz="4400" dirty="0">
              <a:solidFill>
                <a:srgbClr val="FFC0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100" y="2133600"/>
            <a:ext cx="3962400" cy="3200400"/>
          </a:xfrm>
          <a:prstGeom prst="rect">
            <a:avLst/>
          </a:prstGeom>
          <a:ln w="25400">
            <a:solidFill>
              <a:srgbClr val="46576E"/>
            </a:solidFill>
          </a:ln>
        </p:spPr>
      </p:pic>
    </p:spTree>
    <p:extLst>
      <p:ext uri="{BB962C8B-B14F-4D97-AF65-F5344CB8AC3E}">
        <p14:creationId xmlns:p14="http://schemas.microsoft.com/office/powerpoint/2010/main" val="241163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44301</TotalTime>
  <Words>1104</Words>
  <Application>Microsoft Office PowerPoint</Application>
  <PresentationFormat>On-screen Show (4:3)</PresentationFormat>
  <Paragraphs>285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 Unicode MS</vt:lpstr>
      <vt:lpstr>Aharoni</vt:lpstr>
      <vt:lpstr>Arial</vt:lpstr>
      <vt:lpstr>Calibri</vt:lpstr>
      <vt:lpstr>Corbel</vt:lpstr>
      <vt:lpstr>CordiaUPC</vt:lpstr>
      <vt:lpstr>Franklin Gothic Heavy</vt:lpstr>
      <vt:lpstr>Segoe UI</vt:lpstr>
      <vt:lpstr>Segoe UI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DATCP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Krista Hamilton</dc:creator>
  <cp:lastModifiedBy>Barta, Adrian A</cp:lastModifiedBy>
  <cp:revision>947</cp:revision>
  <cp:lastPrinted>2018-01-06T13:15:11Z</cp:lastPrinted>
  <dcterms:created xsi:type="dcterms:W3CDTF">2014-01-13T16:34:44Z</dcterms:created>
  <dcterms:modified xsi:type="dcterms:W3CDTF">2020-01-22T14:51:11Z</dcterms:modified>
</cp:coreProperties>
</file>